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1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81" r:id="rId15"/>
    <p:sldId id="267" r:id="rId16"/>
    <p:sldId id="282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x="18288000" cy="10287000"/>
  <p:notesSz cx="6858000" cy="9144000"/>
  <p:embeddedFontLst>
    <p:embeddedFont>
      <p:font typeface="Arimo Bold" panose="020B0604020202020204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Open Sauce" panose="020B0604020202020204" charset="0"/>
      <p:regular r:id="rId37"/>
    </p:embeddedFont>
    <p:embeddedFont>
      <p:font typeface="Open Sauce Bold" panose="020B0604020202020204" charset="0"/>
      <p:regular r:id="rId38"/>
    </p:embeddedFont>
    <p:embeddedFont>
      <p:font typeface="Open Sauce Italics" panose="020B0604020202020204" charset="0"/>
      <p:regular r:id="rId39"/>
    </p:embeddedFont>
    <p:embeddedFont>
      <p:font typeface="Raleway" pitchFamily="2" charset="0"/>
      <p:regular r:id="rId40"/>
    </p:embeddedFont>
    <p:embeddedFont>
      <p:font typeface="Raleway Bold" charset="0"/>
      <p:regular r:id="rId41"/>
    </p:embeddedFont>
    <p:embeddedFont>
      <p:font typeface="Raleway Bold Italics" panose="020B0604020202020204" charset="0"/>
      <p:regular r:id="rId42"/>
    </p:embeddedFont>
    <p:embeddedFont>
      <p:font typeface="Raleway Heavy" panose="020B0604020202020204" charset="0"/>
      <p:regular r:id="rId43"/>
    </p:embeddedFont>
    <p:embeddedFont>
      <p:font typeface="Raleway Italics" panose="020B0604020202020204" charset="0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8088E"/>
    <a:srgbClr val="4506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6" d="100"/>
          <a:sy n="36" d="100"/>
        </p:scale>
        <p:origin x="1140" y="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8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5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11.03.2025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Data can be seen here: https://www.economyhub.cornwall.gov.uk/economy-and-employment/#/view-report/9e93e3faae4c449084e459fcd86e88d0/___iaFirstFeature/G3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https://www.cornwall-opportunities.co.uk/ - link will take you to the homepage. The video on the next slide will explain how to use the site.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Click either the play button or the video will take you here: https://www.youtube.com/watch?v=N5wojeh8-HE - an explainer video of how the website works.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The construction button will take you to the Cornwall Opportunities website and a specific page on Construction. At the bottom of the page, you will find 'Construction Labour Market information' and 'construction poster' available to download as a PDF for classroom display or handouts.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Pressing the 'hear their stories' button will take you to a video case study for Corbey Construction featuring Giles Corbey and apprentices.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The 'Visitor Economy' button will take you to a specific page on the Cornwall Opportunities website highlighting the Visitor Economy sector. As with construction, you can scroll down to the bottom of the page for useful infographics and posters.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'Hear her story' button will take you to a video case study for Philema Hospitality Management featuring Franci and her colleagues' stories. </a:t>
            </a:r>
          </a:p>
          <a:p>
            <a:endParaRPr lang="en-US"/>
          </a:p>
          <a:p>
            <a:r>
              <a:rPr lang="en-US"/>
              <a:t>The 'Apprenticeships at Eden' button will take you to a video case study about the work Eden do with apprentices etc.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This section can be found here: https://www.cornwall-opportunities.co.uk/careers-directory/ - each industry is clickable to explore.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Put students in pairs or groups to be given a specific industry. Each group can use the Career Directory to choose a job from within that sector. Students can see what they could study, then find out where they could study etc. The search tool can be found here: https://www.cornwall-opportunities.co.uk/opportunities/all-opportunities/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A18786-F647-3FEB-0C11-BB7F33C79A8D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16025813" y="190500"/>
            <a:ext cx="2100262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1000">
                <a:solidFill>
                  <a:srgbClr val="FF8C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Information Classification: CONTROLLED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svg"/><Relationship Id="rId7" Type="http://schemas.openxmlformats.org/officeDocument/2006/relationships/image" Target="../media/image59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Relationship Id="rId9" Type="http://schemas.openxmlformats.org/officeDocument/2006/relationships/image" Target="../media/image61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5wojeh8-HE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sv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svg"/><Relationship Id="rId5" Type="http://schemas.openxmlformats.org/officeDocument/2006/relationships/image" Target="../media/image67.png"/><Relationship Id="rId4" Type="http://schemas.openxmlformats.org/officeDocument/2006/relationships/hyperlink" Target="https://www.cornwall-opportunities.co.uk/industries/construction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51.png"/><Relationship Id="rId7" Type="http://schemas.openxmlformats.org/officeDocument/2006/relationships/hyperlink" Target="https://www.youtube.com/watch?v=EuGA7yb91Vk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68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svg"/><Relationship Id="rId5" Type="http://schemas.openxmlformats.org/officeDocument/2006/relationships/image" Target="../media/image67.png"/><Relationship Id="rId4" Type="http://schemas.openxmlformats.org/officeDocument/2006/relationships/hyperlink" Target="https://www.cornwall-opportunities.co.uk/industries/visitor-economy/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5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svg"/><Relationship Id="rId5" Type="http://schemas.openxmlformats.org/officeDocument/2006/relationships/image" Target="../media/image67.png"/><Relationship Id="rId4" Type="http://schemas.openxmlformats.org/officeDocument/2006/relationships/hyperlink" Target="https://www.youtube.com/watch?v=zWUxMT8NFZ4&amp;t=1s" TargetMode="External"/><Relationship Id="rId9" Type="http://schemas.openxmlformats.org/officeDocument/2006/relationships/hyperlink" Target="https://www.youtube.com/watch?v=Td4kVjxo980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svg"/><Relationship Id="rId18" Type="http://schemas.openxmlformats.org/officeDocument/2006/relationships/image" Target="../media/image96.png"/><Relationship Id="rId3" Type="http://schemas.openxmlformats.org/officeDocument/2006/relationships/image" Target="../media/image81.svg"/><Relationship Id="rId21" Type="http://schemas.openxmlformats.org/officeDocument/2006/relationships/image" Target="../media/image99.svg"/><Relationship Id="rId7" Type="http://schemas.openxmlformats.org/officeDocument/2006/relationships/image" Target="../media/image85.svg"/><Relationship Id="rId12" Type="http://schemas.openxmlformats.org/officeDocument/2006/relationships/image" Target="../media/image90.png"/><Relationship Id="rId17" Type="http://schemas.openxmlformats.org/officeDocument/2006/relationships/image" Target="../media/image95.svg"/><Relationship Id="rId2" Type="http://schemas.openxmlformats.org/officeDocument/2006/relationships/image" Target="../media/image80.png"/><Relationship Id="rId16" Type="http://schemas.openxmlformats.org/officeDocument/2006/relationships/image" Target="../media/image94.png"/><Relationship Id="rId20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openxmlformats.org/officeDocument/2006/relationships/image" Target="../media/image89.svg"/><Relationship Id="rId5" Type="http://schemas.openxmlformats.org/officeDocument/2006/relationships/image" Target="../media/image83.svg"/><Relationship Id="rId15" Type="http://schemas.openxmlformats.org/officeDocument/2006/relationships/image" Target="../media/image93.svg"/><Relationship Id="rId10" Type="http://schemas.openxmlformats.org/officeDocument/2006/relationships/image" Target="../media/image88.png"/><Relationship Id="rId19" Type="http://schemas.openxmlformats.org/officeDocument/2006/relationships/image" Target="../media/image97.svg"/><Relationship Id="rId4" Type="http://schemas.openxmlformats.org/officeDocument/2006/relationships/image" Target="../media/image82.png"/><Relationship Id="rId9" Type="http://schemas.openxmlformats.org/officeDocument/2006/relationships/image" Target="../media/image87.svg"/><Relationship Id="rId14" Type="http://schemas.openxmlformats.org/officeDocument/2006/relationships/image" Target="../media/image9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18" Type="http://schemas.openxmlformats.org/officeDocument/2006/relationships/image" Target="../media/image27.png"/><Relationship Id="rId3" Type="http://schemas.openxmlformats.org/officeDocument/2006/relationships/image" Target="../media/image12.svg"/><Relationship Id="rId21" Type="http://schemas.openxmlformats.org/officeDocument/2006/relationships/image" Target="../media/image30.sv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17" Type="http://schemas.openxmlformats.org/officeDocument/2006/relationships/image" Target="../media/image26.svg"/><Relationship Id="rId25" Type="http://schemas.openxmlformats.org/officeDocument/2006/relationships/image" Target="../media/image34.sv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24" Type="http://schemas.openxmlformats.org/officeDocument/2006/relationships/image" Target="../media/image33.png"/><Relationship Id="rId5" Type="http://schemas.openxmlformats.org/officeDocument/2006/relationships/image" Target="../media/image14.svg"/><Relationship Id="rId15" Type="http://schemas.openxmlformats.org/officeDocument/2006/relationships/image" Target="../media/image24.svg"/><Relationship Id="rId23" Type="http://schemas.openxmlformats.org/officeDocument/2006/relationships/image" Target="../media/image32.svg"/><Relationship Id="rId10" Type="http://schemas.openxmlformats.org/officeDocument/2006/relationships/image" Target="../media/image19.png"/><Relationship Id="rId19" Type="http://schemas.openxmlformats.org/officeDocument/2006/relationships/image" Target="../media/image28.sv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image" Target="../media/image23.png"/><Relationship Id="rId22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10" Type="http://schemas.openxmlformats.org/officeDocument/2006/relationships/image" Target="../media/image42.sv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99116" y="156853"/>
            <a:ext cx="9742266" cy="728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4286" b="1" dirty="0">
                <a:solidFill>
                  <a:srgbClr val="2F54AE"/>
                </a:solidFill>
                <a:latin typeface="Raleway Heavy"/>
                <a:ea typeface="Raleway Heavy"/>
                <a:cs typeface="Raleway Heavy"/>
                <a:sym typeface="Raleway Heavy"/>
              </a:rPr>
              <a:t>Cornwall Opportunities Lesson Plan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99116" y="972900"/>
            <a:ext cx="4193008" cy="521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46"/>
              </a:lnSpc>
            </a:pPr>
            <a:r>
              <a:rPr lang="en-US" sz="3032" dirty="0">
                <a:solidFill>
                  <a:srgbClr val="2F54AE"/>
                </a:solidFill>
                <a:latin typeface="Raleway"/>
                <a:ea typeface="Raleway"/>
                <a:cs typeface="Raleway"/>
                <a:sym typeface="Raleway"/>
              </a:rPr>
              <a:t>Overview for Teachers</a:t>
            </a:r>
          </a:p>
        </p:txBody>
      </p:sp>
      <p:sp>
        <p:nvSpPr>
          <p:cNvPr id="4" name="Freeform 4"/>
          <p:cNvSpPr/>
          <p:nvPr/>
        </p:nvSpPr>
        <p:spPr>
          <a:xfrm>
            <a:off x="16355954" y="-722055"/>
            <a:ext cx="2107553" cy="2107553"/>
          </a:xfrm>
          <a:custGeom>
            <a:avLst/>
            <a:gdLst/>
            <a:ahLst/>
            <a:cxnLst/>
            <a:rect l="l" t="t" r="r" b="b"/>
            <a:pathLst>
              <a:path w="2107553" h="2107553">
                <a:moveTo>
                  <a:pt x="0" y="0"/>
                </a:moveTo>
                <a:lnTo>
                  <a:pt x="2107553" y="0"/>
                </a:lnTo>
                <a:lnTo>
                  <a:pt x="2107553" y="2107553"/>
                </a:lnTo>
                <a:lnTo>
                  <a:pt x="0" y="21075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529542" y="0"/>
            <a:ext cx="5888836" cy="663445"/>
          </a:xfrm>
          <a:custGeom>
            <a:avLst/>
            <a:gdLst/>
            <a:ahLst/>
            <a:cxnLst/>
            <a:rect l="l" t="t" r="r" b="b"/>
            <a:pathLst>
              <a:path w="5888836" h="663445">
                <a:moveTo>
                  <a:pt x="0" y="0"/>
                </a:moveTo>
                <a:lnTo>
                  <a:pt x="5888837" y="0"/>
                </a:lnTo>
                <a:lnTo>
                  <a:pt x="5888837" y="663445"/>
                </a:lnTo>
                <a:lnTo>
                  <a:pt x="0" y="6634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6377"/>
            </a:stretch>
          </a:blipFill>
        </p:spPr>
      </p:sp>
      <p:graphicFrame>
        <p:nvGraphicFramePr>
          <p:cNvPr id="6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6446503"/>
              </p:ext>
            </p:extLst>
          </p:nvPr>
        </p:nvGraphicFramePr>
        <p:xfrm>
          <a:off x="412563" y="2037570"/>
          <a:ext cx="16656237" cy="8092578"/>
        </p:xfrm>
        <a:graphic>
          <a:graphicData uri="http://schemas.openxmlformats.org/drawingml/2006/table">
            <a:tbl>
              <a:tblPr/>
              <a:tblGrid>
                <a:gridCol w="45925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637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75334">
                <a:tc>
                  <a:txBody>
                    <a:bodyPr/>
                    <a:lstStyle/>
                    <a:p>
                      <a:pPr algn="ctr">
                        <a:lnSpc>
                          <a:spcPts val="2666"/>
                        </a:lnSpc>
                        <a:defRPr/>
                      </a:pPr>
                      <a:r>
                        <a:rPr lang="en-US" sz="1904" b="1">
                          <a:solidFill>
                            <a:srgbClr val="2F54AE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Session</a:t>
                      </a:r>
                      <a:endParaRPr lang="en-US" sz="1100"/>
                    </a:p>
                  </a:txBody>
                  <a:tcPr marL="220334" marR="220334" marT="220334" marB="220334" anchor="ctr">
                    <a:lnL w="52908" cap="flat" cmpd="sng" algn="ctr">
                      <a:solidFill>
                        <a:srgbClr val="F2A4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2908" cap="flat" cmpd="sng" algn="ctr">
                      <a:solidFill>
                        <a:srgbClr val="F2A4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2908" cap="flat" cmpd="sng" algn="ctr">
                      <a:solidFill>
                        <a:srgbClr val="F2A4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2908" cap="flat" cmpd="sng" algn="ctr">
                      <a:solidFill>
                        <a:srgbClr val="F2A4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66"/>
                        </a:lnSpc>
                        <a:defRPr/>
                      </a:pPr>
                      <a:r>
                        <a:rPr lang="en-US" sz="1904" b="1">
                          <a:solidFill>
                            <a:srgbClr val="2F54AE"/>
                          </a:solidFill>
                          <a:latin typeface="Open Sauce Bold"/>
                          <a:ea typeface="Open Sauce Bold"/>
                          <a:cs typeface="Open Sauce Bold"/>
                          <a:sym typeface="Open Sauce Bold"/>
                        </a:rPr>
                        <a:t>Activity</a:t>
                      </a:r>
                      <a:endParaRPr lang="en-US" sz="1100"/>
                    </a:p>
                  </a:txBody>
                  <a:tcPr marL="220334" marR="220334" marT="220334" marB="220334" anchor="ctr">
                    <a:lnL w="52908" cap="flat" cmpd="sng" algn="ctr">
                      <a:solidFill>
                        <a:srgbClr val="F2A4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2908" cap="flat" cmpd="sng" algn="ctr">
                      <a:solidFill>
                        <a:srgbClr val="F2A4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2908" cap="flat" cmpd="sng" algn="ctr">
                      <a:solidFill>
                        <a:srgbClr val="F2A4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2908" cap="flat" cmpd="sng" algn="ctr">
                      <a:solidFill>
                        <a:srgbClr val="F2A4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55369">
                <a:tc>
                  <a:txBody>
                    <a:bodyPr/>
                    <a:lstStyle/>
                    <a:p>
                      <a:pPr marL="352532" lvl="1" indent="-176266" algn="ctr">
                        <a:lnSpc>
                          <a:spcPts val="2285"/>
                        </a:lnSpc>
                        <a:buAutoNum type="arabicPeriod"/>
                        <a:defRPr/>
                      </a:pPr>
                      <a:r>
                        <a:rPr lang="en-US" sz="1632" dirty="0">
                          <a:solidFill>
                            <a:srgbClr val="2F54AE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Introduction to Cornwall’s top industries</a:t>
                      </a:r>
                      <a:endParaRPr lang="en-US" sz="1100" dirty="0"/>
                    </a:p>
                  </a:txBody>
                  <a:tcPr marL="220334" marR="220334" marT="220334" marB="220334" anchor="ctr">
                    <a:lnL w="52908" cap="flat" cmpd="sng" algn="ctr">
                      <a:solidFill>
                        <a:srgbClr val="F2A4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2908" cap="flat" cmpd="sng" algn="ctr">
                      <a:solidFill>
                        <a:srgbClr val="F2A4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2908" cap="flat" cmpd="sng" algn="ctr">
                      <a:solidFill>
                        <a:srgbClr val="F2A4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2908" cap="flat" cmpd="sng" algn="ctr">
                      <a:solidFill>
                        <a:srgbClr val="F2A4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ED"/>
                    </a:solidFill>
                  </a:tcPr>
                </a:tc>
                <a:tc>
                  <a:txBody>
                    <a:bodyPr/>
                    <a:lstStyle/>
                    <a:p>
                      <a:pPr marL="293777" lvl="1" indent="-146889" algn="l">
                        <a:lnSpc>
                          <a:spcPts val="1904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1360">
                          <a:solidFill>
                            <a:srgbClr val="2F54AE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Pupils get an introduction into Cornwall’s biggest industries</a:t>
                      </a:r>
                      <a:endParaRPr lang="en-US" sz="1100"/>
                    </a:p>
                    <a:p>
                      <a:pPr marL="293777" lvl="1" indent="-146889" algn="l">
                        <a:lnSpc>
                          <a:spcPts val="1904"/>
                        </a:lnSpc>
                        <a:buFont typeface="Arial"/>
                        <a:buChar char="•"/>
                      </a:pPr>
                      <a:r>
                        <a:rPr lang="en-US" sz="1360">
                          <a:solidFill>
                            <a:srgbClr val="2F54AE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Pupils get a quick breakdown of the Cornish labour market through interesting facts and stats. </a:t>
                      </a:r>
                    </a:p>
                    <a:p>
                      <a:pPr marL="293777" lvl="1" indent="-146889" algn="l">
                        <a:lnSpc>
                          <a:spcPts val="1904"/>
                        </a:lnSpc>
                        <a:buFont typeface="Arial"/>
                        <a:buChar char="•"/>
                      </a:pPr>
                      <a:r>
                        <a:rPr lang="en-US" sz="1360">
                          <a:solidFill>
                            <a:srgbClr val="2F54AE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A short quiz to solidify what they’ve learnt. </a:t>
                      </a:r>
                    </a:p>
                  </a:txBody>
                  <a:tcPr marL="220334" marR="220334" marT="220334" marB="220334" anchor="ctr">
                    <a:lnL w="52908" cap="flat" cmpd="sng" algn="ctr">
                      <a:solidFill>
                        <a:srgbClr val="F2A4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2908" cap="flat" cmpd="sng" algn="ctr">
                      <a:solidFill>
                        <a:srgbClr val="F2A4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2908" cap="flat" cmpd="sng" algn="ctr">
                      <a:solidFill>
                        <a:srgbClr val="F2A4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2908" cap="flat" cmpd="sng" algn="ctr">
                      <a:solidFill>
                        <a:srgbClr val="F2A4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29337">
                <a:tc>
                  <a:txBody>
                    <a:bodyPr/>
                    <a:lstStyle/>
                    <a:p>
                      <a:pPr algn="ctr">
                        <a:lnSpc>
                          <a:spcPts val="2285"/>
                        </a:lnSpc>
                        <a:defRPr/>
                      </a:pPr>
                      <a:r>
                        <a:rPr lang="en-US" sz="1632">
                          <a:solidFill>
                            <a:srgbClr val="2F54AE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2. Industry examples/case studies</a:t>
                      </a:r>
                      <a:endParaRPr lang="en-US" sz="1100"/>
                    </a:p>
                  </a:txBody>
                  <a:tcPr marL="220334" marR="220334" marT="220334" marB="220334" anchor="ctr">
                    <a:lnL w="52908" cap="flat" cmpd="sng" algn="ctr">
                      <a:solidFill>
                        <a:srgbClr val="F2A4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2908" cap="flat" cmpd="sng" algn="ctr">
                      <a:solidFill>
                        <a:srgbClr val="F2A4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2908" cap="flat" cmpd="sng" algn="ctr">
                      <a:solidFill>
                        <a:srgbClr val="F2A4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2908" cap="flat" cmpd="sng" algn="ctr">
                      <a:solidFill>
                        <a:srgbClr val="F2A4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ED"/>
                    </a:solidFill>
                  </a:tcPr>
                </a:tc>
                <a:tc>
                  <a:txBody>
                    <a:bodyPr/>
                    <a:lstStyle/>
                    <a:p>
                      <a:pPr marL="293777" lvl="1" indent="-146889" algn="l">
                        <a:lnSpc>
                          <a:spcPts val="1904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1360">
                          <a:solidFill>
                            <a:srgbClr val="2F54AE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Remind pupils of Part 1 with more interesting labour market stats</a:t>
                      </a:r>
                      <a:endParaRPr lang="en-US" sz="1100"/>
                    </a:p>
                    <a:p>
                      <a:pPr marL="293777" lvl="1" indent="-146889" algn="l">
                        <a:lnSpc>
                          <a:spcPts val="1904"/>
                        </a:lnSpc>
                        <a:buFont typeface="Arial"/>
                        <a:buChar char="•"/>
                      </a:pPr>
                      <a:r>
                        <a:rPr lang="en-US" sz="1360">
                          <a:solidFill>
                            <a:srgbClr val="2F54AE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Go in-depth into two example industries on the Cornwall Opportunities portal. </a:t>
                      </a:r>
                    </a:p>
                    <a:p>
                      <a:pPr marL="293777" lvl="1" indent="-146889" algn="l">
                        <a:lnSpc>
                          <a:spcPts val="1904"/>
                        </a:lnSpc>
                        <a:buFont typeface="Arial"/>
                        <a:buChar char="•"/>
                      </a:pPr>
                      <a:r>
                        <a:rPr lang="en-US" sz="1360">
                          <a:solidFill>
                            <a:srgbClr val="2F54AE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Share real stories from people working in those industries through videos and a case study. </a:t>
                      </a:r>
                    </a:p>
                    <a:p>
                      <a:pPr marL="293777" lvl="1" indent="-146889" algn="l">
                        <a:lnSpc>
                          <a:spcPts val="1904"/>
                        </a:lnSpc>
                        <a:buFont typeface="Arial"/>
                        <a:buChar char="•"/>
                      </a:pPr>
                      <a:r>
                        <a:rPr lang="en-US" sz="1360">
                          <a:solidFill>
                            <a:srgbClr val="2F54AE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Activity: Children will be asked to pick 3 dream jobs using the Job Category section on the Cornwall Opportunities website. Explore the job’s prospects.</a:t>
                      </a:r>
                    </a:p>
                  </a:txBody>
                  <a:tcPr marL="220334" marR="220334" marT="220334" marB="220334" anchor="ctr">
                    <a:lnL w="52908" cap="flat" cmpd="sng" algn="ctr">
                      <a:solidFill>
                        <a:srgbClr val="F2A4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2908" cap="flat" cmpd="sng" algn="ctr">
                      <a:solidFill>
                        <a:srgbClr val="F2A4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2908" cap="flat" cmpd="sng" algn="ctr">
                      <a:solidFill>
                        <a:srgbClr val="F2A4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2908" cap="flat" cmpd="sng" algn="ctr">
                      <a:solidFill>
                        <a:srgbClr val="F2A4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2538">
                <a:tc>
                  <a:txBody>
                    <a:bodyPr/>
                    <a:lstStyle/>
                    <a:p>
                      <a:pPr algn="ctr">
                        <a:lnSpc>
                          <a:spcPts val="2285"/>
                        </a:lnSpc>
                        <a:defRPr/>
                      </a:pPr>
                      <a:r>
                        <a:rPr lang="en-US" sz="1632">
                          <a:solidFill>
                            <a:srgbClr val="2F54AE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3. Group activity </a:t>
                      </a:r>
                      <a:endParaRPr lang="en-US" sz="1100"/>
                    </a:p>
                  </a:txBody>
                  <a:tcPr marL="220334" marR="220334" marT="220334" marB="220334" anchor="ctr">
                    <a:lnL w="52908" cap="flat" cmpd="sng" algn="ctr">
                      <a:solidFill>
                        <a:srgbClr val="F2A4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2908" cap="flat" cmpd="sng" algn="ctr">
                      <a:solidFill>
                        <a:srgbClr val="F2A4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2908" cap="flat" cmpd="sng" algn="ctr">
                      <a:solidFill>
                        <a:srgbClr val="F2A4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2908" cap="flat" cmpd="sng" algn="ctr">
                      <a:solidFill>
                        <a:srgbClr val="F2A4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ED"/>
                    </a:solidFill>
                  </a:tcPr>
                </a:tc>
                <a:tc>
                  <a:txBody>
                    <a:bodyPr/>
                    <a:lstStyle/>
                    <a:p>
                      <a:pPr marL="293777" lvl="1" indent="-146889" algn="l">
                        <a:lnSpc>
                          <a:spcPts val="1904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1360" dirty="0">
                          <a:solidFill>
                            <a:srgbClr val="2F54AE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Pupils will be asked to think about other industries that might be appealing to them. </a:t>
                      </a:r>
                      <a:endParaRPr lang="en-US" sz="1100" dirty="0"/>
                    </a:p>
                    <a:p>
                      <a:pPr marL="293777" lvl="1" indent="-146889" algn="l">
                        <a:lnSpc>
                          <a:spcPts val="1904"/>
                        </a:lnSpc>
                        <a:buFont typeface="Arial"/>
                        <a:buChar char="•"/>
                      </a:pPr>
                      <a:r>
                        <a:rPr lang="en-US" sz="1360" dirty="0">
                          <a:solidFill>
                            <a:srgbClr val="2F54AE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Put pupils into small groups and give each group an industry to work in. Each pupil must find a job role and uncover the career path to get that job </a:t>
                      </a:r>
                      <a:r>
                        <a:rPr lang="en-US" sz="1360" i="1" dirty="0">
                          <a:solidFill>
                            <a:srgbClr val="2F54AE"/>
                          </a:solidFill>
                          <a:latin typeface="Open Sauce Italics"/>
                          <a:ea typeface="Open Sauce Italics"/>
                          <a:cs typeface="Open Sauce Italics"/>
                          <a:sym typeface="Open Sauce Italics"/>
                        </a:rPr>
                        <a:t>(e.g. would they go to university and what would they need to study)</a:t>
                      </a:r>
                    </a:p>
                    <a:p>
                      <a:pPr marL="293777" lvl="1" indent="-146889" algn="l">
                        <a:lnSpc>
                          <a:spcPts val="1904"/>
                        </a:lnSpc>
                        <a:buFont typeface="Arial"/>
                        <a:buChar char="•"/>
                      </a:pPr>
                      <a:r>
                        <a:rPr lang="en-US" sz="1360" i="1" dirty="0">
                          <a:solidFill>
                            <a:srgbClr val="2F54AE"/>
                          </a:solidFill>
                          <a:latin typeface="Open Sauce Italics"/>
                          <a:ea typeface="Open Sauce Italics"/>
                          <a:cs typeface="Open Sauce Italics"/>
                          <a:sym typeface="Open Sauce Italics"/>
                        </a:rPr>
                        <a:t>*Optional</a:t>
                      </a:r>
                      <a:r>
                        <a:rPr lang="en-US" sz="1360" dirty="0">
                          <a:solidFill>
                            <a:srgbClr val="2F54AE"/>
                          </a:solidFill>
                          <a:latin typeface="Open Sauce"/>
                          <a:ea typeface="Open Sauce"/>
                          <a:cs typeface="Open Sauce"/>
                          <a:sym typeface="Open Sauce"/>
                        </a:rPr>
                        <a:t> - Groups to present and show their workings as to how they would get their nominated job. </a:t>
                      </a:r>
                    </a:p>
                  </a:txBody>
                  <a:tcPr marL="220334" marR="220334" marT="220334" marB="220334" anchor="ctr">
                    <a:lnL w="52908" cap="flat" cmpd="sng" algn="ctr">
                      <a:solidFill>
                        <a:srgbClr val="F2A4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2908" cap="flat" cmpd="sng" algn="ctr">
                      <a:solidFill>
                        <a:srgbClr val="F2A4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2908" cap="flat" cmpd="sng" algn="ctr">
                      <a:solidFill>
                        <a:srgbClr val="F2A4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2908" cap="flat" cmpd="sng" algn="ctr">
                      <a:solidFill>
                        <a:srgbClr val="F2A4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TextBox 7"/>
          <p:cNvSpPr txBox="1"/>
          <p:nvPr/>
        </p:nvSpPr>
        <p:spPr>
          <a:xfrm>
            <a:off x="412563" y="1581914"/>
            <a:ext cx="12491357" cy="368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48"/>
              </a:lnSpc>
            </a:pPr>
            <a:r>
              <a:rPr lang="en-US" sz="2177" dirty="0">
                <a:solidFill>
                  <a:srgbClr val="2B4373"/>
                </a:solidFill>
                <a:latin typeface="Raleway"/>
                <a:ea typeface="Raleway"/>
                <a:cs typeface="Raleway"/>
                <a:sym typeface="Raleway"/>
              </a:rPr>
              <a:t>Over three sessions, pupils will be introduced to Cornwall’s biggest industries with a few activities.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A3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67887" y="645083"/>
            <a:ext cx="7288936" cy="1393883"/>
            <a:chOff x="0" y="0"/>
            <a:chExt cx="1762600" cy="3370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62600" cy="337067"/>
            </a:xfrm>
            <a:custGeom>
              <a:avLst/>
              <a:gdLst/>
              <a:ahLst/>
              <a:cxnLst/>
              <a:rect l="l" t="t" r="r" b="b"/>
              <a:pathLst>
                <a:path w="1762600" h="337067">
                  <a:moveTo>
                    <a:pt x="58242" y="0"/>
                  </a:moveTo>
                  <a:lnTo>
                    <a:pt x="1704357" y="0"/>
                  </a:lnTo>
                  <a:cubicBezTo>
                    <a:pt x="1736524" y="0"/>
                    <a:pt x="1762600" y="26076"/>
                    <a:pt x="1762600" y="58242"/>
                  </a:cubicBezTo>
                  <a:lnTo>
                    <a:pt x="1762600" y="278825"/>
                  </a:lnTo>
                  <a:cubicBezTo>
                    <a:pt x="1762600" y="310991"/>
                    <a:pt x="1736524" y="337067"/>
                    <a:pt x="1704357" y="337067"/>
                  </a:cubicBezTo>
                  <a:lnTo>
                    <a:pt x="58242" y="337067"/>
                  </a:lnTo>
                  <a:cubicBezTo>
                    <a:pt x="26076" y="337067"/>
                    <a:pt x="0" y="310991"/>
                    <a:pt x="0" y="278825"/>
                  </a:cubicBezTo>
                  <a:lnTo>
                    <a:pt x="0" y="58242"/>
                  </a:lnTo>
                  <a:cubicBezTo>
                    <a:pt x="0" y="26076"/>
                    <a:pt x="26076" y="0"/>
                    <a:pt x="58242" y="0"/>
                  </a:cubicBezTo>
                  <a:close/>
                </a:path>
              </a:pathLst>
            </a:custGeom>
            <a:solidFill>
              <a:srgbClr val="F2A424"/>
            </a:solidFill>
            <a:ln w="28575" cap="rnd">
              <a:solidFill>
                <a:srgbClr val="000001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762600" cy="394217"/>
            </a:xfrm>
            <a:prstGeom prst="rect">
              <a:avLst/>
            </a:prstGeom>
          </p:spPr>
          <p:txBody>
            <a:bodyPr lIns="75286" tIns="75286" rIns="75286" bIns="75286" rtlCol="0" anchor="ctr"/>
            <a:lstStyle/>
            <a:p>
              <a:pPr algn="ctr">
                <a:lnSpc>
                  <a:spcPts val="7899"/>
                </a:lnSpc>
              </a:pPr>
              <a:r>
                <a:rPr lang="en-US" sz="6076" b="1">
                  <a:solidFill>
                    <a:srgbClr val="000001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Quiz Time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178553" y="2926056"/>
            <a:ext cx="12067604" cy="1237705"/>
            <a:chOff x="0" y="0"/>
            <a:chExt cx="2918170" cy="2993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918170" cy="299300"/>
            </a:xfrm>
            <a:custGeom>
              <a:avLst/>
              <a:gdLst/>
              <a:ahLst/>
              <a:cxnLst/>
              <a:rect l="l" t="t" r="r" b="b"/>
              <a:pathLst>
                <a:path w="2918170" h="299300">
                  <a:moveTo>
                    <a:pt x="35179" y="0"/>
                  </a:moveTo>
                  <a:lnTo>
                    <a:pt x="2882991" y="0"/>
                  </a:lnTo>
                  <a:cubicBezTo>
                    <a:pt x="2892321" y="0"/>
                    <a:pt x="2901269" y="3706"/>
                    <a:pt x="2907866" y="10304"/>
                  </a:cubicBezTo>
                  <a:cubicBezTo>
                    <a:pt x="2914463" y="16901"/>
                    <a:pt x="2918170" y="25849"/>
                    <a:pt x="2918170" y="35179"/>
                  </a:cubicBezTo>
                  <a:lnTo>
                    <a:pt x="2918170" y="264121"/>
                  </a:lnTo>
                  <a:cubicBezTo>
                    <a:pt x="2918170" y="283550"/>
                    <a:pt x="2902420" y="299300"/>
                    <a:pt x="2882991" y="299300"/>
                  </a:cubicBezTo>
                  <a:lnTo>
                    <a:pt x="35179" y="299300"/>
                  </a:lnTo>
                  <a:cubicBezTo>
                    <a:pt x="15750" y="299300"/>
                    <a:pt x="0" y="283550"/>
                    <a:pt x="0" y="264121"/>
                  </a:cubicBezTo>
                  <a:lnTo>
                    <a:pt x="0" y="35179"/>
                  </a:lnTo>
                  <a:cubicBezTo>
                    <a:pt x="0" y="15750"/>
                    <a:pt x="15750" y="0"/>
                    <a:pt x="35179" y="0"/>
                  </a:cubicBezTo>
                  <a:close/>
                </a:path>
              </a:pathLst>
            </a:custGeom>
            <a:solidFill>
              <a:srgbClr val="FFF8ED"/>
            </a:solidFill>
            <a:ln w="28575" cap="rnd">
              <a:solidFill>
                <a:srgbClr val="000001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918170" cy="346925"/>
            </a:xfrm>
            <a:prstGeom prst="rect">
              <a:avLst/>
            </a:prstGeom>
          </p:spPr>
          <p:txBody>
            <a:bodyPr lIns="75286" tIns="75286" rIns="75286" bIns="75286" rtlCol="0" anchor="ctr"/>
            <a:lstStyle/>
            <a:p>
              <a:pPr algn="ctr">
                <a:lnSpc>
                  <a:spcPts val="3853"/>
                </a:lnSpc>
              </a:pPr>
              <a:r>
                <a:rPr lang="en-US" sz="2964" b="1">
                  <a:solidFill>
                    <a:srgbClr val="000001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Out of these three, which brings in the highest percentage to the Cornish economy?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123146" y="4358562"/>
            <a:ext cx="5253152" cy="1361475"/>
            <a:chOff x="0" y="0"/>
            <a:chExt cx="1270309" cy="32923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70309" cy="329230"/>
            </a:xfrm>
            <a:custGeom>
              <a:avLst/>
              <a:gdLst/>
              <a:ahLst/>
              <a:cxnLst/>
              <a:rect l="l" t="t" r="r" b="b"/>
              <a:pathLst>
                <a:path w="1270309" h="329230">
                  <a:moveTo>
                    <a:pt x="80813" y="0"/>
                  </a:moveTo>
                  <a:lnTo>
                    <a:pt x="1189496" y="0"/>
                  </a:lnTo>
                  <a:cubicBezTo>
                    <a:pt x="1210929" y="0"/>
                    <a:pt x="1231485" y="8514"/>
                    <a:pt x="1246640" y="23670"/>
                  </a:cubicBezTo>
                  <a:cubicBezTo>
                    <a:pt x="1261795" y="38825"/>
                    <a:pt x="1270309" y="59380"/>
                    <a:pt x="1270309" y="80813"/>
                  </a:cubicBezTo>
                  <a:lnTo>
                    <a:pt x="1270309" y="248417"/>
                  </a:lnTo>
                  <a:cubicBezTo>
                    <a:pt x="1270309" y="269850"/>
                    <a:pt x="1261795" y="290405"/>
                    <a:pt x="1246640" y="305560"/>
                  </a:cubicBezTo>
                  <a:cubicBezTo>
                    <a:pt x="1231485" y="320716"/>
                    <a:pt x="1210929" y="329230"/>
                    <a:pt x="1189496" y="329230"/>
                  </a:cubicBezTo>
                  <a:lnTo>
                    <a:pt x="80813" y="329230"/>
                  </a:lnTo>
                  <a:cubicBezTo>
                    <a:pt x="59380" y="329230"/>
                    <a:pt x="38825" y="320716"/>
                    <a:pt x="23670" y="305560"/>
                  </a:cubicBezTo>
                  <a:cubicBezTo>
                    <a:pt x="8514" y="290405"/>
                    <a:pt x="0" y="269850"/>
                    <a:pt x="0" y="248417"/>
                  </a:cubicBezTo>
                  <a:lnTo>
                    <a:pt x="0" y="80813"/>
                  </a:lnTo>
                  <a:cubicBezTo>
                    <a:pt x="0" y="59380"/>
                    <a:pt x="8514" y="38825"/>
                    <a:pt x="23670" y="23670"/>
                  </a:cubicBezTo>
                  <a:cubicBezTo>
                    <a:pt x="38825" y="8514"/>
                    <a:pt x="59380" y="0"/>
                    <a:pt x="80813" y="0"/>
                  </a:cubicBezTo>
                  <a:close/>
                </a:path>
              </a:pathLst>
            </a:custGeom>
            <a:solidFill>
              <a:srgbClr val="53297E"/>
            </a:solidFill>
            <a:ln w="28575" cap="rnd">
              <a:solidFill>
                <a:srgbClr val="000001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1270309" cy="376855"/>
            </a:xfrm>
            <a:prstGeom prst="rect">
              <a:avLst/>
            </a:prstGeom>
          </p:spPr>
          <p:txBody>
            <a:bodyPr lIns="75286" tIns="75286" rIns="75286" bIns="75286" rtlCol="0" anchor="ctr"/>
            <a:lstStyle/>
            <a:p>
              <a:pPr algn="ctr">
                <a:lnSpc>
                  <a:spcPts val="4238"/>
                </a:lnSpc>
              </a:pPr>
              <a:r>
                <a:rPr lang="en-US" sz="3260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Engineering &amp; Manufacturing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054303" y="4358562"/>
            <a:ext cx="794329" cy="794329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D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75286" tIns="75286" rIns="75286" bIns="75286" rtlCol="0" anchor="ctr"/>
            <a:lstStyle/>
            <a:p>
              <a:pPr algn="ctr">
                <a:lnSpc>
                  <a:spcPts val="2889"/>
                </a:lnSpc>
              </a:pPr>
              <a:r>
                <a:rPr lang="en-US" sz="2222" b="1">
                  <a:solidFill>
                    <a:srgbClr val="53297E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A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120201" y="6097806"/>
            <a:ext cx="5253152" cy="825062"/>
            <a:chOff x="0" y="0"/>
            <a:chExt cx="1270309" cy="19951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270309" cy="199515"/>
            </a:xfrm>
            <a:custGeom>
              <a:avLst/>
              <a:gdLst/>
              <a:ahLst/>
              <a:cxnLst/>
              <a:rect l="l" t="t" r="r" b="b"/>
              <a:pathLst>
                <a:path w="1270309" h="199515">
                  <a:moveTo>
                    <a:pt x="80813" y="0"/>
                  </a:moveTo>
                  <a:lnTo>
                    <a:pt x="1189496" y="0"/>
                  </a:lnTo>
                  <a:cubicBezTo>
                    <a:pt x="1210929" y="0"/>
                    <a:pt x="1231485" y="8514"/>
                    <a:pt x="1246640" y="23670"/>
                  </a:cubicBezTo>
                  <a:cubicBezTo>
                    <a:pt x="1261795" y="38825"/>
                    <a:pt x="1270309" y="59380"/>
                    <a:pt x="1270309" y="80813"/>
                  </a:cubicBezTo>
                  <a:lnTo>
                    <a:pt x="1270309" y="118702"/>
                  </a:lnTo>
                  <a:cubicBezTo>
                    <a:pt x="1270309" y="140135"/>
                    <a:pt x="1261795" y="160690"/>
                    <a:pt x="1246640" y="175846"/>
                  </a:cubicBezTo>
                  <a:cubicBezTo>
                    <a:pt x="1231485" y="191001"/>
                    <a:pt x="1210929" y="199515"/>
                    <a:pt x="1189496" y="199515"/>
                  </a:cubicBezTo>
                  <a:lnTo>
                    <a:pt x="80813" y="199515"/>
                  </a:lnTo>
                  <a:cubicBezTo>
                    <a:pt x="59380" y="199515"/>
                    <a:pt x="38825" y="191001"/>
                    <a:pt x="23670" y="175846"/>
                  </a:cubicBezTo>
                  <a:cubicBezTo>
                    <a:pt x="8514" y="160690"/>
                    <a:pt x="0" y="140135"/>
                    <a:pt x="0" y="118702"/>
                  </a:cubicBezTo>
                  <a:lnTo>
                    <a:pt x="0" y="80813"/>
                  </a:lnTo>
                  <a:cubicBezTo>
                    <a:pt x="0" y="59380"/>
                    <a:pt x="8514" y="38825"/>
                    <a:pt x="23670" y="23670"/>
                  </a:cubicBezTo>
                  <a:cubicBezTo>
                    <a:pt x="38825" y="8514"/>
                    <a:pt x="59380" y="0"/>
                    <a:pt x="80813" y="0"/>
                  </a:cubicBezTo>
                  <a:close/>
                </a:path>
              </a:pathLst>
            </a:custGeom>
            <a:solidFill>
              <a:srgbClr val="53297E"/>
            </a:solidFill>
            <a:ln w="28575" cap="rnd">
              <a:solidFill>
                <a:srgbClr val="000001"/>
              </a:solidFill>
              <a:prstDash val="solid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1270309" cy="247140"/>
            </a:xfrm>
            <a:prstGeom prst="rect">
              <a:avLst/>
            </a:prstGeom>
          </p:spPr>
          <p:txBody>
            <a:bodyPr lIns="75286" tIns="75286" rIns="75286" bIns="75286" rtlCol="0" anchor="ctr"/>
            <a:lstStyle/>
            <a:p>
              <a:pPr algn="ctr">
                <a:lnSpc>
                  <a:spcPts val="4238"/>
                </a:lnSpc>
              </a:pPr>
              <a:r>
                <a:rPr lang="en-US" sz="3260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Visitor Economy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051357" y="6097806"/>
            <a:ext cx="794329" cy="794329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D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75286" tIns="75286" rIns="75286" bIns="75286" rtlCol="0" anchor="ctr"/>
            <a:lstStyle/>
            <a:p>
              <a:pPr algn="ctr">
                <a:lnSpc>
                  <a:spcPts val="2889"/>
                </a:lnSpc>
              </a:pPr>
              <a:r>
                <a:rPr lang="en-US" sz="2222" b="1">
                  <a:solidFill>
                    <a:srgbClr val="53297E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B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7129037" y="7300636"/>
            <a:ext cx="5253152" cy="825062"/>
            <a:chOff x="0" y="0"/>
            <a:chExt cx="1270309" cy="19951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270309" cy="199515"/>
            </a:xfrm>
            <a:custGeom>
              <a:avLst/>
              <a:gdLst/>
              <a:ahLst/>
              <a:cxnLst/>
              <a:rect l="l" t="t" r="r" b="b"/>
              <a:pathLst>
                <a:path w="1270309" h="199515">
                  <a:moveTo>
                    <a:pt x="80813" y="0"/>
                  </a:moveTo>
                  <a:lnTo>
                    <a:pt x="1189496" y="0"/>
                  </a:lnTo>
                  <a:cubicBezTo>
                    <a:pt x="1210929" y="0"/>
                    <a:pt x="1231485" y="8514"/>
                    <a:pt x="1246640" y="23670"/>
                  </a:cubicBezTo>
                  <a:cubicBezTo>
                    <a:pt x="1261795" y="38825"/>
                    <a:pt x="1270309" y="59380"/>
                    <a:pt x="1270309" y="80813"/>
                  </a:cubicBezTo>
                  <a:lnTo>
                    <a:pt x="1270309" y="118702"/>
                  </a:lnTo>
                  <a:cubicBezTo>
                    <a:pt x="1270309" y="140135"/>
                    <a:pt x="1261795" y="160690"/>
                    <a:pt x="1246640" y="175846"/>
                  </a:cubicBezTo>
                  <a:cubicBezTo>
                    <a:pt x="1231485" y="191001"/>
                    <a:pt x="1210929" y="199515"/>
                    <a:pt x="1189496" y="199515"/>
                  </a:cubicBezTo>
                  <a:lnTo>
                    <a:pt x="80813" y="199515"/>
                  </a:lnTo>
                  <a:cubicBezTo>
                    <a:pt x="59380" y="199515"/>
                    <a:pt x="38825" y="191001"/>
                    <a:pt x="23670" y="175846"/>
                  </a:cubicBezTo>
                  <a:cubicBezTo>
                    <a:pt x="8514" y="160690"/>
                    <a:pt x="0" y="140135"/>
                    <a:pt x="0" y="118702"/>
                  </a:cubicBezTo>
                  <a:lnTo>
                    <a:pt x="0" y="80813"/>
                  </a:lnTo>
                  <a:cubicBezTo>
                    <a:pt x="0" y="59380"/>
                    <a:pt x="8514" y="38825"/>
                    <a:pt x="23670" y="23670"/>
                  </a:cubicBezTo>
                  <a:cubicBezTo>
                    <a:pt x="38825" y="8514"/>
                    <a:pt x="59380" y="0"/>
                    <a:pt x="80813" y="0"/>
                  </a:cubicBezTo>
                  <a:close/>
                </a:path>
              </a:pathLst>
            </a:custGeom>
            <a:solidFill>
              <a:srgbClr val="53297E"/>
            </a:solidFill>
            <a:ln w="28575" cap="rnd">
              <a:solidFill>
                <a:srgbClr val="000001"/>
              </a:solidFill>
              <a:prstDash val="solid"/>
              <a:round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1270309" cy="247140"/>
            </a:xfrm>
            <a:prstGeom prst="rect">
              <a:avLst/>
            </a:prstGeom>
          </p:spPr>
          <p:txBody>
            <a:bodyPr lIns="75286" tIns="75286" rIns="75286" bIns="75286" rtlCol="0" anchor="ctr"/>
            <a:lstStyle/>
            <a:p>
              <a:pPr algn="ctr">
                <a:lnSpc>
                  <a:spcPts val="4238"/>
                </a:lnSpc>
              </a:pPr>
              <a:r>
                <a:rPr lang="en-US" sz="3260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Health and Social Care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6060193" y="7300636"/>
            <a:ext cx="794329" cy="794329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D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75286" tIns="75286" rIns="75286" bIns="75286" rtlCol="0" anchor="ctr"/>
            <a:lstStyle/>
            <a:p>
              <a:pPr algn="ctr">
                <a:lnSpc>
                  <a:spcPts val="2889"/>
                </a:lnSpc>
              </a:pPr>
              <a:r>
                <a:rPr lang="en-US" sz="2222" b="1">
                  <a:solidFill>
                    <a:srgbClr val="53297E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C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-356957" y="8949158"/>
            <a:ext cx="19049985" cy="1788866"/>
            <a:chOff x="0" y="0"/>
            <a:chExt cx="5017280" cy="471142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5017280" cy="471142"/>
            </a:xfrm>
            <a:custGeom>
              <a:avLst/>
              <a:gdLst/>
              <a:ahLst/>
              <a:cxnLst/>
              <a:rect l="l" t="t" r="r" b="b"/>
              <a:pathLst>
                <a:path w="5017280" h="471142">
                  <a:moveTo>
                    <a:pt x="20461" y="0"/>
                  </a:moveTo>
                  <a:lnTo>
                    <a:pt x="4996819" y="0"/>
                  </a:lnTo>
                  <a:cubicBezTo>
                    <a:pt x="5008119" y="0"/>
                    <a:pt x="5017280" y="9161"/>
                    <a:pt x="5017280" y="20461"/>
                  </a:cubicBezTo>
                  <a:lnTo>
                    <a:pt x="5017280" y="450681"/>
                  </a:lnTo>
                  <a:cubicBezTo>
                    <a:pt x="5017280" y="461981"/>
                    <a:pt x="5008119" y="471142"/>
                    <a:pt x="4996819" y="471142"/>
                  </a:cubicBezTo>
                  <a:lnTo>
                    <a:pt x="20461" y="471142"/>
                  </a:lnTo>
                  <a:cubicBezTo>
                    <a:pt x="9161" y="471142"/>
                    <a:pt x="0" y="461981"/>
                    <a:pt x="0" y="450681"/>
                  </a:cubicBezTo>
                  <a:lnTo>
                    <a:pt x="0" y="20461"/>
                  </a:lnTo>
                  <a:cubicBezTo>
                    <a:pt x="0" y="9161"/>
                    <a:pt x="9161" y="0"/>
                    <a:pt x="20461" y="0"/>
                  </a:cubicBezTo>
                  <a:close/>
                </a:path>
              </a:pathLst>
            </a:custGeom>
            <a:solidFill>
              <a:srgbClr val="53297E"/>
            </a:solidFill>
            <a:ln w="28575" cap="rnd">
              <a:solidFill>
                <a:srgbClr val="000001"/>
              </a:solidFill>
              <a:prstDash val="solid"/>
              <a:round/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0" y="-123825"/>
              <a:ext cx="5017280" cy="594967"/>
            </a:xfrm>
            <a:prstGeom prst="rect">
              <a:avLst/>
            </a:prstGeom>
          </p:spPr>
          <p:txBody>
            <a:bodyPr lIns="69124" tIns="69124" rIns="69124" bIns="69124" rtlCol="0" anchor="ctr"/>
            <a:lstStyle/>
            <a:p>
              <a:pPr marL="0" lvl="0" indent="0" algn="ctr">
                <a:lnSpc>
                  <a:spcPts val="4245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A3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97815" y="629564"/>
            <a:ext cx="6692370" cy="1279800"/>
            <a:chOff x="0" y="0"/>
            <a:chExt cx="1762600" cy="3370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62600" cy="337067"/>
            </a:xfrm>
            <a:custGeom>
              <a:avLst/>
              <a:gdLst/>
              <a:ahLst/>
              <a:cxnLst/>
              <a:rect l="l" t="t" r="r" b="b"/>
              <a:pathLst>
                <a:path w="1762600" h="337067">
                  <a:moveTo>
                    <a:pt x="58242" y="0"/>
                  </a:moveTo>
                  <a:lnTo>
                    <a:pt x="1704357" y="0"/>
                  </a:lnTo>
                  <a:cubicBezTo>
                    <a:pt x="1736524" y="0"/>
                    <a:pt x="1762600" y="26076"/>
                    <a:pt x="1762600" y="58242"/>
                  </a:cubicBezTo>
                  <a:lnTo>
                    <a:pt x="1762600" y="278825"/>
                  </a:lnTo>
                  <a:cubicBezTo>
                    <a:pt x="1762600" y="310991"/>
                    <a:pt x="1736524" y="337067"/>
                    <a:pt x="1704357" y="337067"/>
                  </a:cubicBezTo>
                  <a:lnTo>
                    <a:pt x="58242" y="337067"/>
                  </a:lnTo>
                  <a:cubicBezTo>
                    <a:pt x="26076" y="337067"/>
                    <a:pt x="0" y="310991"/>
                    <a:pt x="0" y="278825"/>
                  </a:cubicBezTo>
                  <a:lnTo>
                    <a:pt x="0" y="58242"/>
                  </a:lnTo>
                  <a:cubicBezTo>
                    <a:pt x="0" y="26076"/>
                    <a:pt x="26076" y="0"/>
                    <a:pt x="58242" y="0"/>
                  </a:cubicBezTo>
                  <a:close/>
                </a:path>
              </a:pathLst>
            </a:custGeom>
            <a:solidFill>
              <a:srgbClr val="F2A424"/>
            </a:solidFill>
            <a:ln w="28575" cap="rnd">
              <a:solidFill>
                <a:srgbClr val="000001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762600" cy="394217"/>
            </a:xfrm>
            <a:prstGeom prst="rect">
              <a:avLst/>
            </a:prstGeom>
          </p:spPr>
          <p:txBody>
            <a:bodyPr lIns="69124" tIns="69124" rIns="69124" bIns="69124" rtlCol="0" anchor="ctr"/>
            <a:lstStyle/>
            <a:p>
              <a:pPr algn="ctr">
                <a:lnSpc>
                  <a:spcPts val="7252"/>
                </a:lnSpc>
              </a:pPr>
              <a:r>
                <a:rPr lang="en-US" sz="5578" b="1">
                  <a:solidFill>
                    <a:srgbClr val="000001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Quiz Time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604037" y="2723850"/>
            <a:ext cx="11079926" cy="1136405"/>
            <a:chOff x="0" y="0"/>
            <a:chExt cx="2918170" cy="2993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918170" cy="299300"/>
            </a:xfrm>
            <a:custGeom>
              <a:avLst/>
              <a:gdLst/>
              <a:ahLst/>
              <a:cxnLst/>
              <a:rect l="l" t="t" r="r" b="b"/>
              <a:pathLst>
                <a:path w="2918170" h="299300">
                  <a:moveTo>
                    <a:pt x="35179" y="0"/>
                  </a:moveTo>
                  <a:lnTo>
                    <a:pt x="2882991" y="0"/>
                  </a:lnTo>
                  <a:cubicBezTo>
                    <a:pt x="2892321" y="0"/>
                    <a:pt x="2901269" y="3706"/>
                    <a:pt x="2907866" y="10304"/>
                  </a:cubicBezTo>
                  <a:cubicBezTo>
                    <a:pt x="2914463" y="16901"/>
                    <a:pt x="2918170" y="25849"/>
                    <a:pt x="2918170" y="35179"/>
                  </a:cubicBezTo>
                  <a:lnTo>
                    <a:pt x="2918170" y="264121"/>
                  </a:lnTo>
                  <a:cubicBezTo>
                    <a:pt x="2918170" y="283550"/>
                    <a:pt x="2902420" y="299300"/>
                    <a:pt x="2882991" y="299300"/>
                  </a:cubicBezTo>
                  <a:lnTo>
                    <a:pt x="35179" y="299300"/>
                  </a:lnTo>
                  <a:cubicBezTo>
                    <a:pt x="15750" y="299300"/>
                    <a:pt x="0" y="283550"/>
                    <a:pt x="0" y="264121"/>
                  </a:cubicBezTo>
                  <a:lnTo>
                    <a:pt x="0" y="35179"/>
                  </a:lnTo>
                  <a:cubicBezTo>
                    <a:pt x="0" y="15750"/>
                    <a:pt x="15750" y="0"/>
                    <a:pt x="35179" y="0"/>
                  </a:cubicBezTo>
                  <a:close/>
                </a:path>
              </a:pathLst>
            </a:custGeom>
            <a:solidFill>
              <a:srgbClr val="FFF8ED"/>
            </a:solidFill>
            <a:ln w="28575" cap="rnd">
              <a:solidFill>
                <a:srgbClr val="000001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918170" cy="337400"/>
            </a:xfrm>
            <a:prstGeom prst="rect">
              <a:avLst/>
            </a:prstGeom>
          </p:spPr>
          <p:txBody>
            <a:bodyPr lIns="69124" tIns="69124" rIns="69124" bIns="69124" rtlCol="0" anchor="ctr"/>
            <a:lstStyle/>
            <a:p>
              <a:pPr algn="ctr">
                <a:lnSpc>
                  <a:spcPts val="3537"/>
                </a:lnSpc>
              </a:pPr>
              <a:r>
                <a:rPr lang="en-US" sz="2721" b="1">
                  <a:solidFill>
                    <a:srgbClr val="000001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Out of these three, which brings in the highest percentage to the Cornish economy?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225783" y="4039112"/>
            <a:ext cx="4823206" cy="1250045"/>
            <a:chOff x="0" y="0"/>
            <a:chExt cx="1270309" cy="32923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70309" cy="329230"/>
            </a:xfrm>
            <a:custGeom>
              <a:avLst/>
              <a:gdLst/>
              <a:ahLst/>
              <a:cxnLst/>
              <a:rect l="l" t="t" r="r" b="b"/>
              <a:pathLst>
                <a:path w="1270309" h="329230">
                  <a:moveTo>
                    <a:pt x="80813" y="0"/>
                  </a:moveTo>
                  <a:lnTo>
                    <a:pt x="1189496" y="0"/>
                  </a:lnTo>
                  <a:cubicBezTo>
                    <a:pt x="1210929" y="0"/>
                    <a:pt x="1231485" y="8514"/>
                    <a:pt x="1246640" y="23670"/>
                  </a:cubicBezTo>
                  <a:cubicBezTo>
                    <a:pt x="1261795" y="38825"/>
                    <a:pt x="1270309" y="59380"/>
                    <a:pt x="1270309" y="80813"/>
                  </a:cubicBezTo>
                  <a:lnTo>
                    <a:pt x="1270309" y="248417"/>
                  </a:lnTo>
                  <a:cubicBezTo>
                    <a:pt x="1270309" y="269850"/>
                    <a:pt x="1261795" y="290405"/>
                    <a:pt x="1246640" y="305560"/>
                  </a:cubicBezTo>
                  <a:cubicBezTo>
                    <a:pt x="1231485" y="320716"/>
                    <a:pt x="1210929" y="329230"/>
                    <a:pt x="1189496" y="329230"/>
                  </a:cubicBezTo>
                  <a:lnTo>
                    <a:pt x="80813" y="329230"/>
                  </a:lnTo>
                  <a:cubicBezTo>
                    <a:pt x="59380" y="329230"/>
                    <a:pt x="38825" y="320716"/>
                    <a:pt x="23670" y="305560"/>
                  </a:cubicBezTo>
                  <a:cubicBezTo>
                    <a:pt x="8514" y="290405"/>
                    <a:pt x="0" y="269850"/>
                    <a:pt x="0" y="248417"/>
                  </a:cubicBezTo>
                  <a:lnTo>
                    <a:pt x="0" y="80813"/>
                  </a:lnTo>
                  <a:cubicBezTo>
                    <a:pt x="0" y="59380"/>
                    <a:pt x="8514" y="38825"/>
                    <a:pt x="23670" y="23670"/>
                  </a:cubicBezTo>
                  <a:cubicBezTo>
                    <a:pt x="38825" y="8514"/>
                    <a:pt x="59380" y="0"/>
                    <a:pt x="80813" y="0"/>
                  </a:cubicBezTo>
                  <a:close/>
                </a:path>
              </a:pathLst>
            </a:custGeom>
            <a:solidFill>
              <a:srgbClr val="53297E"/>
            </a:solidFill>
            <a:ln w="28575" cap="rnd">
              <a:solidFill>
                <a:srgbClr val="000001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1270309" cy="357805"/>
            </a:xfrm>
            <a:prstGeom prst="rect">
              <a:avLst/>
            </a:prstGeom>
          </p:spPr>
          <p:txBody>
            <a:bodyPr lIns="69124" tIns="69124" rIns="69124" bIns="69124" rtlCol="0" anchor="ctr"/>
            <a:lstStyle/>
            <a:p>
              <a:pPr algn="ctr">
                <a:lnSpc>
                  <a:spcPts val="3891"/>
                </a:lnSpc>
              </a:pPr>
              <a:r>
                <a:rPr lang="en-US" sz="2993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Engineering &amp; Manufacturing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244419" y="4039112"/>
            <a:ext cx="729317" cy="729317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D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69124" tIns="69124" rIns="69124" bIns="69124" rtlCol="0" anchor="ctr"/>
            <a:lstStyle/>
            <a:p>
              <a:pPr algn="ctr">
                <a:lnSpc>
                  <a:spcPts val="2653"/>
                </a:lnSpc>
              </a:pPr>
              <a:r>
                <a:rPr lang="en-US" sz="2041" b="1">
                  <a:solidFill>
                    <a:srgbClr val="53297E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A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223079" y="5636006"/>
            <a:ext cx="4823206" cy="757534"/>
            <a:chOff x="0" y="0"/>
            <a:chExt cx="1270309" cy="19951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270309" cy="199515"/>
            </a:xfrm>
            <a:custGeom>
              <a:avLst/>
              <a:gdLst/>
              <a:ahLst/>
              <a:cxnLst/>
              <a:rect l="l" t="t" r="r" b="b"/>
              <a:pathLst>
                <a:path w="1270309" h="199515">
                  <a:moveTo>
                    <a:pt x="80813" y="0"/>
                  </a:moveTo>
                  <a:lnTo>
                    <a:pt x="1189496" y="0"/>
                  </a:lnTo>
                  <a:cubicBezTo>
                    <a:pt x="1210929" y="0"/>
                    <a:pt x="1231485" y="8514"/>
                    <a:pt x="1246640" y="23670"/>
                  </a:cubicBezTo>
                  <a:cubicBezTo>
                    <a:pt x="1261795" y="38825"/>
                    <a:pt x="1270309" y="59380"/>
                    <a:pt x="1270309" y="80813"/>
                  </a:cubicBezTo>
                  <a:lnTo>
                    <a:pt x="1270309" y="118702"/>
                  </a:lnTo>
                  <a:cubicBezTo>
                    <a:pt x="1270309" y="140135"/>
                    <a:pt x="1261795" y="160690"/>
                    <a:pt x="1246640" y="175846"/>
                  </a:cubicBezTo>
                  <a:cubicBezTo>
                    <a:pt x="1231485" y="191001"/>
                    <a:pt x="1210929" y="199515"/>
                    <a:pt x="1189496" y="199515"/>
                  </a:cubicBezTo>
                  <a:lnTo>
                    <a:pt x="80813" y="199515"/>
                  </a:lnTo>
                  <a:cubicBezTo>
                    <a:pt x="59380" y="199515"/>
                    <a:pt x="38825" y="191001"/>
                    <a:pt x="23670" y="175846"/>
                  </a:cubicBezTo>
                  <a:cubicBezTo>
                    <a:pt x="8514" y="160690"/>
                    <a:pt x="0" y="140135"/>
                    <a:pt x="0" y="118702"/>
                  </a:cubicBezTo>
                  <a:lnTo>
                    <a:pt x="0" y="80813"/>
                  </a:lnTo>
                  <a:cubicBezTo>
                    <a:pt x="0" y="59380"/>
                    <a:pt x="8514" y="38825"/>
                    <a:pt x="23670" y="23670"/>
                  </a:cubicBezTo>
                  <a:cubicBezTo>
                    <a:pt x="38825" y="8514"/>
                    <a:pt x="59380" y="0"/>
                    <a:pt x="80813" y="0"/>
                  </a:cubicBezTo>
                  <a:close/>
                </a:path>
              </a:pathLst>
            </a:custGeom>
            <a:solidFill>
              <a:srgbClr val="F2A424"/>
            </a:solidFill>
            <a:ln w="28575" cap="rnd">
              <a:solidFill>
                <a:srgbClr val="000001"/>
              </a:solidFill>
              <a:prstDash val="solid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1270309" cy="228090"/>
            </a:xfrm>
            <a:prstGeom prst="rect">
              <a:avLst/>
            </a:prstGeom>
          </p:spPr>
          <p:txBody>
            <a:bodyPr lIns="69124" tIns="69124" rIns="69124" bIns="69124" rtlCol="0" anchor="ctr"/>
            <a:lstStyle/>
            <a:p>
              <a:pPr algn="ctr">
                <a:lnSpc>
                  <a:spcPts val="3891"/>
                </a:lnSpc>
              </a:pPr>
              <a:r>
                <a:rPr lang="en-US" sz="2993" b="1">
                  <a:solidFill>
                    <a:srgbClr val="000000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Visitor Economy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7231191" y="6740390"/>
            <a:ext cx="4823206" cy="757534"/>
            <a:chOff x="0" y="0"/>
            <a:chExt cx="1270309" cy="19951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270309" cy="199515"/>
            </a:xfrm>
            <a:custGeom>
              <a:avLst/>
              <a:gdLst/>
              <a:ahLst/>
              <a:cxnLst/>
              <a:rect l="l" t="t" r="r" b="b"/>
              <a:pathLst>
                <a:path w="1270309" h="199515">
                  <a:moveTo>
                    <a:pt x="80813" y="0"/>
                  </a:moveTo>
                  <a:lnTo>
                    <a:pt x="1189496" y="0"/>
                  </a:lnTo>
                  <a:cubicBezTo>
                    <a:pt x="1210929" y="0"/>
                    <a:pt x="1231485" y="8514"/>
                    <a:pt x="1246640" y="23670"/>
                  </a:cubicBezTo>
                  <a:cubicBezTo>
                    <a:pt x="1261795" y="38825"/>
                    <a:pt x="1270309" y="59380"/>
                    <a:pt x="1270309" y="80813"/>
                  </a:cubicBezTo>
                  <a:lnTo>
                    <a:pt x="1270309" y="118702"/>
                  </a:lnTo>
                  <a:cubicBezTo>
                    <a:pt x="1270309" y="140135"/>
                    <a:pt x="1261795" y="160690"/>
                    <a:pt x="1246640" y="175846"/>
                  </a:cubicBezTo>
                  <a:cubicBezTo>
                    <a:pt x="1231485" y="191001"/>
                    <a:pt x="1210929" y="199515"/>
                    <a:pt x="1189496" y="199515"/>
                  </a:cubicBezTo>
                  <a:lnTo>
                    <a:pt x="80813" y="199515"/>
                  </a:lnTo>
                  <a:cubicBezTo>
                    <a:pt x="59380" y="199515"/>
                    <a:pt x="38825" y="191001"/>
                    <a:pt x="23670" y="175846"/>
                  </a:cubicBezTo>
                  <a:cubicBezTo>
                    <a:pt x="8514" y="160690"/>
                    <a:pt x="0" y="140135"/>
                    <a:pt x="0" y="118702"/>
                  </a:cubicBezTo>
                  <a:lnTo>
                    <a:pt x="0" y="80813"/>
                  </a:lnTo>
                  <a:cubicBezTo>
                    <a:pt x="0" y="59380"/>
                    <a:pt x="8514" y="38825"/>
                    <a:pt x="23670" y="23670"/>
                  </a:cubicBezTo>
                  <a:cubicBezTo>
                    <a:pt x="38825" y="8514"/>
                    <a:pt x="59380" y="0"/>
                    <a:pt x="80813" y="0"/>
                  </a:cubicBezTo>
                  <a:close/>
                </a:path>
              </a:pathLst>
            </a:custGeom>
            <a:solidFill>
              <a:srgbClr val="53297E"/>
            </a:solidFill>
            <a:ln w="28575" cap="rnd">
              <a:solidFill>
                <a:srgbClr val="000001"/>
              </a:solidFill>
              <a:prstDash val="solid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1270309" cy="228090"/>
            </a:xfrm>
            <a:prstGeom prst="rect">
              <a:avLst/>
            </a:prstGeom>
          </p:spPr>
          <p:txBody>
            <a:bodyPr lIns="69124" tIns="69124" rIns="69124" bIns="69124" rtlCol="0" anchor="ctr"/>
            <a:lstStyle/>
            <a:p>
              <a:pPr algn="ctr">
                <a:lnSpc>
                  <a:spcPts val="3891"/>
                </a:lnSpc>
              </a:pPr>
              <a:r>
                <a:rPr lang="en-US" sz="2993" b="1" dirty="0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Health and Social Care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6244419" y="6740390"/>
            <a:ext cx="729317" cy="729317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D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69124" tIns="69124" rIns="69124" bIns="69124" rtlCol="0" anchor="ctr"/>
            <a:lstStyle/>
            <a:p>
              <a:pPr algn="ctr">
                <a:lnSpc>
                  <a:spcPts val="2653"/>
                </a:lnSpc>
              </a:pPr>
              <a:r>
                <a:rPr lang="en-US" sz="2041" b="1">
                  <a:solidFill>
                    <a:srgbClr val="53297E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C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-725496" y="8949158"/>
            <a:ext cx="20508118" cy="1788866"/>
            <a:chOff x="0" y="0"/>
            <a:chExt cx="5401315" cy="47114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5401315" cy="471142"/>
            </a:xfrm>
            <a:custGeom>
              <a:avLst/>
              <a:gdLst/>
              <a:ahLst/>
              <a:cxnLst/>
              <a:rect l="l" t="t" r="r" b="b"/>
              <a:pathLst>
                <a:path w="5401315" h="471142">
                  <a:moveTo>
                    <a:pt x="19006" y="0"/>
                  </a:moveTo>
                  <a:lnTo>
                    <a:pt x="5382309" y="0"/>
                  </a:lnTo>
                  <a:cubicBezTo>
                    <a:pt x="5392806" y="0"/>
                    <a:pt x="5401315" y="8509"/>
                    <a:pt x="5401315" y="19006"/>
                  </a:cubicBezTo>
                  <a:lnTo>
                    <a:pt x="5401315" y="452135"/>
                  </a:lnTo>
                  <a:cubicBezTo>
                    <a:pt x="5401315" y="462632"/>
                    <a:pt x="5392806" y="471142"/>
                    <a:pt x="5382309" y="471142"/>
                  </a:cubicBezTo>
                  <a:lnTo>
                    <a:pt x="19006" y="471142"/>
                  </a:lnTo>
                  <a:cubicBezTo>
                    <a:pt x="8509" y="471142"/>
                    <a:pt x="0" y="462632"/>
                    <a:pt x="0" y="452135"/>
                  </a:cubicBezTo>
                  <a:lnTo>
                    <a:pt x="0" y="19006"/>
                  </a:lnTo>
                  <a:cubicBezTo>
                    <a:pt x="0" y="8509"/>
                    <a:pt x="8509" y="0"/>
                    <a:pt x="19006" y="0"/>
                  </a:cubicBezTo>
                  <a:close/>
                </a:path>
              </a:pathLst>
            </a:custGeom>
            <a:solidFill>
              <a:srgbClr val="53297E"/>
            </a:solidFill>
            <a:ln w="28575" cap="rnd">
              <a:solidFill>
                <a:srgbClr val="000001"/>
              </a:solidFill>
              <a:prstDash val="solid"/>
              <a:round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123825"/>
              <a:ext cx="5401315" cy="594967"/>
            </a:xfrm>
            <a:prstGeom prst="rect">
              <a:avLst/>
            </a:prstGeom>
          </p:spPr>
          <p:txBody>
            <a:bodyPr lIns="69124" tIns="69124" rIns="69124" bIns="69124" rtlCol="0" anchor="ctr"/>
            <a:lstStyle/>
            <a:p>
              <a:pPr marL="0" lvl="0" indent="0" algn="ctr">
                <a:lnSpc>
                  <a:spcPts val="4245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>
            <a:off x="6244419" y="5636006"/>
            <a:ext cx="701913" cy="701913"/>
          </a:xfrm>
          <a:custGeom>
            <a:avLst/>
            <a:gdLst/>
            <a:ahLst/>
            <a:cxnLst/>
            <a:rect l="l" t="t" r="r" b="b"/>
            <a:pathLst>
              <a:path w="701913" h="701913">
                <a:moveTo>
                  <a:pt x="0" y="0"/>
                </a:moveTo>
                <a:lnTo>
                  <a:pt x="701914" y="0"/>
                </a:lnTo>
                <a:lnTo>
                  <a:pt x="701914" y="701913"/>
                </a:lnTo>
                <a:lnTo>
                  <a:pt x="0" y="7019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497669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A3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97815" y="629564"/>
            <a:ext cx="6692370" cy="1279800"/>
            <a:chOff x="0" y="0"/>
            <a:chExt cx="1762600" cy="3370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62600" cy="337067"/>
            </a:xfrm>
            <a:custGeom>
              <a:avLst/>
              <a:gdLst/>
              <a:ahLst/>
              <a:cxnLst/>
              <a:rect l="l" t="t" r="r" b="b"/>
              <a:pathLst>
                <a:path w="1762600" h="337067">
                  <a:moveTo>
                    <a:pt x="58242" y="0"/>
                  </a:moveTo>
                  <a:lnTo>
                    <a:pt x="1704357" y="0"/>
                  </a:lnTo>
                  <a:cubicBezTo>
                    <a:pt x="1736524" y="0"/>
                    <a:pt x="1762600" y="26076"/>
                    <a:pt x="1762600" y="58242"/>
                  </a:cubicBezTo>
                  <a:lnTo>
                    <a:pt x="1762600" y="278825"/>
                  </a:lnTo>
                  <a:cubicBezTo>
                    <a:pt x="1762600" y="310991"/>
                    <a:pt x="1736524" y="337067"/>
                    <a:pt x="1704357" y="337067"/>
                  </a:cubicBezTo>
                  <a:lnTo>
                    <a:pt x="58242" y="337067"/>
                  </a:lnTo>
                  <a:cubicBezTo>
                    <a:pt x="26076" y="337067"/>
                    <a:pt x="0" y="310991"/>
                    <a:pt x="0" y="278825"/>
                  </a:cubicBezTo>
                  <a:lnTo>
                    <a:pt x="0" y="58242"/>
                  </a:lnTo>
                  <a:cubicBezTo>
                    <a:pt x="0" y="26076"/>
                    <a:pt x="26076" y="0"/>
                    <a:pt x="58242" y="0"/>
                  </a:cubicBezTo>
                  <a:close/>
                </a:path>
              </a:pathLst>
            </a:custGeom>
            <a:solidFill>
              <a:srgbClr val="F2A424"/>
            </a:solidFill>
            <a:ln w="28575" cap="rnd">
              <a:solidFill>
                <a:srgbClr val="000001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762600" cy="394217"/>
            </a:xfrm>
            <a:prstGeom prst="rect">
              <a:avLst/>
            </a:prstGeom>
          </p:spPr>
          <p:txBody>
            <a:bodyPr lIns="69124" tIns="69124" rIns="69124" bIns="69124" rtlCol="0" anchor="ctr"/>
            <a:lstStyle/>
            <a:p>
              <a:pPr algn="ctr">
                <a:lnSpc>
                  <a:spcPts val="7252"/>
                </a:lnSpc>
              </a:pPr>
              <a:r>
                <a:rPr lang="en-US" sz="5578" b="1">
                  <a:solidFill>
                    <a:srgbClr val="000001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Quiz Time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604037" y="2723850"/>
            <a:ext cx="11302865" cy="1315262"/>
            <a:chOff x="0" y="0"/>
            <a:chExt cx="2976886" cy="34640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976886" cy="346406"/>
            </a:xfrm>
            <a:custGeom>
              <a:avLst/>
              <a:gdLst/>
              <a:ahLst/>
              <a:cxnLst/>
              <a:rect l="l" t="t" r="r" b="b"/>
              <a:pathLst>
                <a:path w="2976886" h="346406">
                  <a:moveTo>
                    <a:pt x="34485" y="0"/>
                  </a:moveTo>
                  <a:lnTo>
                    <a:pt x="2942401" y="0"/>
                  </a:lnTo>
                  <a:cubicBezTo>
                    <a:pt x="2951547" y="0"/>
                    <a:pt x="2960319" y="3633"/>
                    <a:pt x="2966786" y="10100"/>
                  </a:cubicBezTo>
                  <a:cubicBezTo>
                    <a:pt x="2973253" y="16568"/>
                    <a:pt x="2976886" y="25339"/>
                    <a:pt x="2976886" y="34485"/>
                  </a:cubicBezTo>
                  <a:lnTo>
                    <a:pt x="2976886" y="311922"/>
                  </a:lnTo>
                  <a:cubicBezTo>
                    <a:pt x="2976886" y="330967"/>
                    <a:pt x="2961447" y="346406"/>
                    <a:pt x="2942401" y="346406"/>
                  </a:cubicBezTo>
                  <a:lnTo>
                    <a:pt x="34485" y="346406"/>
                  </a:lnTo>
                  <a:cubicBezTo>
                    <a:pt x="15439" y="346406"/>
                    <a:pt x="0" y="330967"/>
                    <a:pt x="0" y="311922"/>
                  </a:cubicBezTo>
                  <a:lnTo>
                    <a:pt x="0" y="34485"/>
                  </a:lnTo>
                  <a:cubicBezTo>
                    <a:pt x="0" y="25339"/>
                    <a:pt x="3633" y="16568"/>
                    <a:pt x="10100" y="10100"/>
                  </a:cubicBezTo>
                  <a:cubicBezTo>
                    <a:pt x="16568" y="3633"/>
                    <a:pt x="25339" y="0"/>
                    <a:pt x="34485" y="0"/>
                  </a:cubicBezTo>
                  <a:close/>
                </a:path>
              </a:pathLst>
            </a:custGeom>
            <a:solidFill>
              <a:srgbClr val="FFF8ED"/>
            </a:solidFill>
            <a:ln w="28575" cap="rnd">
              <a:solidFill>
                <a:srgbClr val="000001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976886" cy="384506"/>
            </a:xfrm>
            <a:prstGeom prst="rect">
              <a:avLst/>
            </a:prstGeom>
          </p:spPr>
          <p:txBody>
            <a:bodyPr lIns="69124" tIns="69124" rIns="69124" bIns="69124" rtlCol="0" anchor="ctr"/>
            <a:lstStyle/>
            <a:p>
              <a:pPr algn="ctr">
                <a:lnSpc>
                  <a:spcPts val="3537"/>
                </a:lnSpc>
              </a:pPr>
              <a:r>
                <a:rPr lang="en-US" sz="2721" b="1">
                  <a:solidFill>
                    <a:srgbClr val="000001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True or False: There are more women than men in teaching jobs in Cornwall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223079" y="4437217"/>
            <a:ext cx="4823206" cy="757534"/>
            <a:chOff x="0" y="0"/>
            <a:chExt cx="1270309" cy="19951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70309" cy="199515"/>
            </a:xfrm>
            <a:custGeom>
              <a:avLst/>
              <a:gdLst/>
              <a:ahLst/>
              <a:cxnLst/>
              <a:rect l="l" t="t" r="r" b="b"/>
              <a:pathLst>
                <a:path w="1270309" h="199515">
                  <a:moveTo>
                    <a:pt x="80813" y="0"/>
                  </a:moveTo>
                  <a:lnTo>
                    <a:pt x="1189496" y="0"/>
                  </a:lnTo>
                  <a:cubicBezTo>
                    <a:pt x="1210929" y="0"/>
                    <a:pt x="1231485" y="8514"/>
                    <a:pt x="1246640" y="23670"/>
                  </a:cubicBezTo>
                  <a:cubicBezTo>
                    <a:pt x="1261795" y="38825"/>
                    <a:pt x="1270309" y="59380"/>
                    <a:pt x="1270309" y="80813"/>
                  </a:cubicBezTo>
                  <a:lnTo>
                    <a:pt x="1270309" y="118702"/>
                  </a:lnTo>
                  <a:cubicBezTo>
                    <a:pt x="1270309" y="140135"/>
                    <a:pt x="1261795" y="160690"/>
                    <a:pt x="1246640" y="175846"/>
                  </a:cubicBezTo>
                  <a:cubicBezTo>
                    <a:pt x="1231485" y="191001"/>
                    <a:pt x="1210929" y="199515"/>
                    <a:pt x="1189496" y="199515"/>
                  </a:cubicBezTo>
                  <a:lnTo>
                    <a:pt x="80813" y="199515"/>
                  </a:lnTo>
                  <a:cubicBezTo>
                    <a:pt x="59380" y="199515"/>
                    <a:pt x="38825" y="191001"/>
                    <a:pt x="23670" y="175846"/>
                  </a:cubicBezTo>
                  <a:cubicBezTo>
                    <a:pt x="8514" y="160690"/>
                    <a:pt x="0" y="140135"/>
                    <a:pt x="0" y="118702"/>
                  </a:cubicBezTo>
                  <a:lnTo>
                    <a:pt x="0" y="80813"/>
                  </a:lnTo>
                  <a:cubicBezTo>
                    <a:pt x="0" y="59380"/>
                    <a:pt x="8514" y="38825"/>
                    <a:pt x="23670" y="23670"/>
                  </a:cubicBezTo>
                  <a:cubicBezTo>
                    <a:pt x="38825" y="8514"/>
                    <a:pt x="59380" y="0"/>
                    <a:pt x="80813" y="0"/>
                  </a:cubicBezTo>
                  <a:close/>
                </a:path>
              </a:pathLst>
            </a:custGeom>
            <a:solidFill>
              <a:srgbClr val="53297E"/>
            </a:solidFill>
            <a:ln w="28575" cap="rnd">
              <a:solidFill>
                <a:srgbClr val="000001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1270309" cy="228090"/>
            </a:xfrm>
            <a:prstGeom prst="rect">
              <a:avLst/>
            </a:prstGeom>
          </p:spPr>
          <p:txBody>
            <a:bodyPr lIns="69124" tIns="69124" rIns="69124" bIns="69124" rtlCol="0" anchor="ctr"/>
            <a:lstStyle/>
            <a:p>
              <a:pPr algn="ctr">
                <a:lnSpc>
                  <a:spcPts val="3891"/>
                </a:lnSpc>
              </a:pPr>
              <a:r>
                <a:rPr lang="en-US" sz="2993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True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241715" y="4437217"/>
            <a:ext cx="729317" cy="729317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D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69124" tIns="69124" rIns="69124" bIns="69124" rtlCol="0" anchor="ctr"/>
            <a:lstStyle/>
            <a:p>
              <a:pPr algn="ctr">
                <a:lnSpc>
                  <a:spcPts val="2653"/>
                </a:lnSpc>
              </a:pPr>
              <a:r>
                <a:rPr lang="en-US" sz="2041" b="1">
                  <a:solidFill>
                    <a:srgbClr val="53297E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A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165269" y="8949158"/>
            <a:ext cx="15957461" cy="1788866"/>
            <a:chOff x="0" y="0"/>
            <a:chExt cx="4202788" cy="47114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202788" cy="471142"/>
            </a:xfrm>
            <a:custGeom>
              <a:avLst/>
              <a:gdLst/>
              <a:ahLst/>
              <a:cxnLst/>
              <a:rect l="l" t="t" r="r" b="b"/>
              <a:pathLst>
                <a:path w="4202788" h="471142">
                  <a:moveTo>
                    <a:pt x="24426" y="0"/>
                  </a:moveTo>
                  <a:lnTo>
                    <a:pt x="4178362" y="0"/>
                  </a:lnTo>
                  <a:cubicBezTo>
                    <a:pt x="4184840" y="0"/>
                    <a:pt x="4191053" y="2573"/>
                    <a:pt x="4195634" y="7154"/>
                  </a:cubicBezTo>
                  <a:cubicBezTo>
                    <a:pt x="4200215" y="11735"/>
                    <a:pt x="4202788" y="17948"/>
                    <a:pt x="4202788" y="24426"/>
                  </a:cubicBezTo>
                  <a:lnTo>
                    <a:pt x="4202788" y="446715"/>
                  </a:lnTo>
                  <a:cubicBezTo>
                    <a:pt x="4202788" y="453194"/>
                    <a:pt x="4200215" y="459407"/>
                    <a:pt x="4195634" y="463987"/>
                  </a:cubicBezTo>
                  <a:cubicBezTo>
                    <a:pt x="4191053" y="468568"/>
                    <a:pt x="4184840" y="471142"/>
                    <a:pt x="4178362" y="471142"/>
                  </a:cubicBezTo>
                  <a:lnTo>
                    <a:pt x="24426" y="471142"/>
                  </a:lnTo>
                  <a:cubicBezTo>
                    <a:pt x="17948" y="471142"/>
                    <a:pt x="11735" y="468568"/>
                    <a:pt x="7154" y="463987"/>
                  </a:cubicBezTo>
                  <a:cubicBezTo>
                    <a:pt x="2573" y="459407"/>
                    <a:pt x="0" y="453194"/>
                    <a:pt x="0" y="446715"/>
                  </a:cubicBezTo>
                  <a:lnTo>
                    <a:pt x="0" y="24426"/>
                  </a:lnTo>
                  <a:cubicBezTo>
                    <a:pt x="0" y="17948"/>
                    <a:pt x="2573" y="11735"/>
                    <a:pt x="7154" y="7154"/>
                  </a:cubicBezTo>
                  <a:cubicBezTo>
                    <a:pt x="11735" y="2573"/>
                    <a:pt x="17948" y="0"/>
                    <a:pt x="24426" y="0"/>
                  </a:cubicBezTo>
                  <a:close/>
                </a:path>
              </a:pathLst>
            </a:custGeom>
            <a:solidFill>
              <a:srgbClr val="53297E"/>
            </a:solidFill>
            <a:ln w="28575" cap="rnd">
              <a:solidFill>
                <a:srgbClr val="000001"/>
              </a:solidFill>
              <a:prstDash val="solid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123825"/>
              <a:ext cx="4202788" cy="594967"/>
            </a:xfrm>
            <a:prstGeom prst="rect">
              <a:avLst/>
            </a:prstGeom>
          </p:spPr>
          <p:txBody>
            <a:bodyPr lIns="69124" tIns="69124" rIns="69124" bIns="69124" rtlCol="0" anchor="ctr"/>
            <a:lstStyle/>
            <a:p>
              <a:pPr marL="0" lvl="0" indent="0" algn="ctr">
                <a:lnSpc>
                  <a:spcPts val="4245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-356957" y="8949158"/>
            <a:ext cx="19049985" cy="1788866"/>
            <a:chOff x="0" y="0"/>
            <a:chExt cx="5017280" cy="471142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5017280" cy="471142"/>
            </a:xfrm>
            <a:custGeom>
              <a:avLst/>
              <a:gdLst/>
              <a:ahLst/>
              <a:cxnLst/>
              <a:rect l="l" t="t" r="r" b="b"/>
              <a:pathLst>
                <a:path w="5017280" h="471142">
                  <a:moveTo>
                    <a:pt x="20461" y="0"/>
                  </a:moveTo>
                  <a:lnTo>
                    <a:pt x="4996819" y="0"/>
                  </a:lnTo>
                  <a:cubicBezTo>
                    <a:pt x="5008119" y="0"/>
                    <a:pt x="5017280" y="9161"/>
                    <a:pt x="5017280" y="20461"/>
                  </a:cubicBezTo>
                  <a:lnTo>
                    <a:pt x="5017280" y="450681"/>
                  </a:lnTo>
                  <a:cubicBezTo>
                    <a:pt x="5017280" y="461981"/>
                    <a:pt x="5008119" y="471142"/>
                    <a:pt x="4996819" y="471142"/>
                  </a:cubicBezTo>
                  <a:lnTo>
                    <a:pt x="20461" y="471142"/>
                  </a:lnTo>
                  <a:cubicBezTo>
                    <a:pt x="9161" y="471142"/>
                    <a:pt x="0" y="461981"/>
                    <a:pt x="0" y="450681"/>
                  </a:cubicBezTo>
                  <a:lnTo>
                    <a:pt x="0" y="20461"/>
                  </a:lnTo>
                  <a:cubicBezTo>
                    <a:pt x="0" y="9161"/>
                    <a:pt x="9161" y="0"/>
                    <a:pt x="20461" y="0"/>
                  </a:cubicBezTo>
                  <a:close/>
                </a:path>
              </a:pathLst>
            </a:custGeom>
            <a:solidFill>
              <a:srgbClr val="53297E"/>
            </a:solidFill>
            <a:ln w="28575" cap="rnd">
              <a:solidFill>
                <a:srgbClr val="000001"/>
              </a:solidFill>
              <a:prstDash val="solid"/>
              <a:round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0" y="-123825"/>
              <a:ext cx="5017280" cy="594967"/>
            </a:xfrm>
            <a:prstGeom prst="rect">
              <a:avLst/>
            </a:prstGeom>
          </p:spPr>
          <p:txBody>
            <a:bodyPr lIns="69124" tIns="69124" rIns="69124" bIns="69124" rtlCol="0" anchor="ctr"/>
            <a:lstStyle/>
            <a:p>
              <a:pPr marL="0" lvl="0" indent="0" algn="ctr">
                <a:lnSpc>
                  <a:spcPts val="4245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4" name="Group 17">
            <a:extLst>
              <a:ext uri="{FF2B5EF4-FFF2-40B4-BE49-F238E27FC236}">
                <a16:creationId xmlns:a16="http://schemas.microsoft.com/office/drawing/2014/main" id="{10C58E82-E372-576A-1132-AB8AB4F727A9}"/>
              </a:ext>
            </a:extLst>
          </p:cNvPr>
          <p:cNvGrpSpPr/>
          <p:nvPr/>
        </p:nvGrpSpPr>
        <p:grpSpPr>
          <a:xfrm>
            <a:off x="7223079" y="5448599"/>
            <a:ext cx="4823206" cy="757534"/>
            <a:chOff x="0" y="0"/>
            <a:chExt cx="1270309" cy="199515"/>
          </a:xfrm>
        </p:grpSpPr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92EEB5BA-1F37-3DDA-16E3-5D288457F6BA}"/>
                </a:ext>
              </a:extLst>
            </p:cNvPr>
            <p:cNvSpPr/>
            <p:nvPr/>
          </p:nvSpPr>
          <p:spPr>
            <a:xfrm>
              <a:off x="0" y="0"/>
              <a:ext cx="1270309" cy="199515"/>
            </a:xfrm>
            <a:custGeom>
              <a:avLst/>
              <a:gdLst/>
              <a:ahLst/>
              <a:cxnLst/>
              <a:rect l="l" t="t" r="r" b="b"/>
              <a:pathLst>
                <a:path w="1270309" h="199515">
                  <a:moveTo>
                    <a:pt x="80813" y="0"/>
                  </a:moveTo>
                  <a:lnTo>
                    <a:pt x="1189496" y="0"/>
                  </a:lnTo>
                  <a:cubicBezTo>
                    <a:pt x="1210929" y="0"/>
                    <a:pt x="1231485" y="8514"/>
                    <a:pt x="1246640" y="23670"/>
                  </a:cubicBezTo>
                  <a:cubicBezTo>
                    <a:pt x="1261795" y="38825"/>
                    <a:pt x="1270309" y="59380"/>
                    <a:pt x="1270309" y="80813"/>
                  </a:cubicBezTo>
                  <a:lnTo>
                    <a:pt x="1270309" y="118702"/>
                  </a:lnTo>
                  <a:cubicBezTo>
                    <a:pt x="1270309" y="140135"/>
                    <a:pt x="1261795" y="160690"/>
                    <a:pt x="1246640" y="175846"/>
                  </a:cubicBezTo>
                  <a:cubicBezTo>
                    <a:pt x="1231485" y="191001"/>
                    <a:pt x="1210929" y="199515"/>
                    <a:pt x="1189496" y="199515"/>
                  </a:cubicBezTo>
                  <a:lnTo>
                    <a:pt x="80813" y="199515"/>
                  </a:lnTo>
                  <a:cubicBezTo>
                    <a:pt x="59380" y="199515"/>
                    <a:pt x="38825" y="191001"/>
                    <a:pt x="23670" y="175846"/>
                  </a:cubicBezTo>
                  <a:cubicBezTo>
                    <a:pt x="8514" y="160690"/>
                    <a:pt x="0" y="140135"/>
                    <a:pt x="0" y="118702"/>
                  </a:cubicBezTo>
                  <a:lnTo>
                    <a:pt x="0" y="80813"/>
                  </a:lnTo>
                  <a:cubicBezTo>
                    <a:pt x="0" y="59380"/>
                    <a:pt x="8514" y="38825"/>
                    <a:pt x="23670" y="23670"/>
                  </a:cubicBezTo>
                  <a:cubicBezTo>
                    <a:pt x="38825" y="8514"/>
                    <a:pt x="59380" y="0"/>
                    <a:pt x="80813" y="0"/>
                  </a:cubicBezTo>
                  <a:close/>
                </a:path>
              </a:pathLst>
            </a:custGeom>
            <a:solidFill>
              <a:srgbClr val="53297E"/>
            </a:solidFill>
            <a:ln w="28575" cap="rnd">
              <a:solidFill>
                <a:srgbClr val="000001"/>
              </a:solidFill>
              <a:prstDash val="solid"/>
              <a:round/>
            </a:ln>
          </p:spPr>
        </p:sp>
        <p:sp>
          <p:nvSpPr>
            <p:cNvPr id="26" name="TextBox 19">
              <a:extLst>
                <a:ext uri="{FF2B5EF4-FFF2-40B4-BE49-F238E27FC236}">
                  <a16:creationId xmlns:a16="http://schemas.microsoft.com/office/drawing/2014/main" id="{74824819-5355-F9C1-2FFF-963DE4DA593D}"/>
                </a:ext>
              </a:extLst>
            </p:cNvPr>
            <p:cNvSpPr txBox="1"/>
            <p:nvPr/>
          </p:nvSpPr>
          <p:spPr>
            <a:xfrm>
              <a:off x="0" y="-28575"/>
              <a:ext cx="1270309" cy="228090"/>
            </a:xfrm>
            <a:prstGeom prst="rect">
              <a:avLst/>
            </a:prstGeom>
          </p:spPr>
          <p:txBody>
            <a:bodyPr lIns="69124" tIns="69124" rIns="69124" bIns="69124" rtlCol="0" anchor="ctr"/>
            <a:lstStyle/>
            <a:p>
              <a:pPr algn="ctr">
                <a:lnSpc>
                  <a:spcPts val="3891"/>
                </a:lnSpc>
              </a:pPr>
              <a:r>
                <a:rPr lang="en-US" sz="2993" b="1" dirty="0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False</a:t>
              </a:r>
            </a:p>
          </p:txBody>
        </p:sp>
      </p:grpSp>
      <p:grpSp>
        <p:nvGrpSpPr>
          <p:cNvPr id="27" name="Group 17">
            <a:extLst>
              <a:ext uri="{FF2B5EF4-FFF2-40B4-BE49-F238E27FC236}">
                <a16:creationId xmlns:a16="http://schemas.microsoft.com/office/drawing/2014/main" id="{6DB3BBC1-E4AF-6F15-49AA-A38C6214CFB9}"/>
              </a:ext>
            </a:extLst>
          </p:cNvPr>
          <p:cNvGrpSpPr/>
          <p:nvPr/>
        </p:nvGrpSpPr>
        <p:grpSpPr>
          <a:xfrm>
            <a:off x="6209208" y="5411804"/>
            <a:ext cx="794329" cy="794329"/>
            <a:chOff x="0" y="0"/>
            <a:chExt cx="812800" cy="812800"/>
          </a:xfrm>
        </p:grpSpPr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52F3E812-B59C-61CB-EF82-2B2078D20DC2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D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9" name="TextBox 19">
              <a:extLst>
                <a:ext uri="{FF2B5EF4-FFF2-40B4-BE49-F238E27FC236}">
                  <a16:creationId xmlns:a16="http://schemas.microsoft.com/office/drawing/2014/main" id="{027DC2A5-4461-576C-B53B-F20C796EF94E}"/>
                </a:ext>
              </a:extLst>
            </p:cNvPr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75286" tIns="75286" rIns="75286" bIns="75286" rtlCol="0" anchor="ctr"/>
            <a:lstStyle/>
            <a:p>
              <a:pPr algn="ctr">
                <a:lnSpc>
                  <a:spcPts val="2889"/>
                </a:lnSpc>
              </a:pPr>
              <a:r>
                <a:rPr lang="en-US" sz="2222" b="1">
                  <a:solidFill>
                    <a:srgbClr val="53297E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B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A3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97815" y="629564"/>
            <a:ext cx="6692370" cy="1279800"/>
            <a:chOff x="0" y="0"/>
            <a:chExt cx="1762600" cy="3370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62600" cy="337067"/>
            </a:xfrm>
            <a:custGeom>
              <a:avLst/>
              <a:gdLst/>
              <a:ahLst/>
              <a:cxnLst/>
              <a:rect l="l" t="t" r="r" b="b"/>
              <a:pathLst>
                <a:path w="1762600" h="337067">
                  <a:moveTo>
                    <a:pt x="58242" y="0"/>
                  </a:moveTo>
                  <a:lnTo>
                    <a:pt x="1704357" y="0"/>
                  </a:lnTo>
                  <a:cubicBezTo>
                    <a:pt x="1736524" y="0"/>
                    <a:pt x="1762600" y="26076"/>
                    <a:pt x="1762600" y="58242"/>
                  </a:cubicBezTo>
                  <a:lnTo>
                    <a:pt x="1762600" y="278825"/>
                  </a:lnTo>
                  <a:cubicBezTo>
                    <a:pt x="1762600" y="310991"/>
                    <a:pt x="1736524" y="337067"/>
                    <a:pt x="1704357" y="337067"/>
                  </a:cubicBezTo>
                  <a:lnTo>
                    <a:pt x="58242" y="337067"/>
                  </a:lnTo>
                  <a:cubicBezTo>
                    <a:pt x="26076" y="337067"/>
                    <a:pt x="0" y="310991"/>
                    <a:pt x="0" y="278825"/>
                  </a:cubicBezTo>
                  <a:lnTo>
                    <a:pt x="0" y="58242"/>
                  </a:lnTo>
                  <a:cubicBezTo>
                    <a:pt x="0" y="26076"/>
                    <a:pt x="26076" y="0"/>
                    <a:pt x="58242" y="0"/>
                  </a:cubicBezTo>
                  <a:close/>
                </a:path>
              </a:pathLst>
            </a:custGeom>
            <a:solidFill>
              <a:srgbClr val="F2A424"/>
            </a:solidFill>
            <a:ln w="28575" cap="rnd">
              <a:solidFill>
                <a:srgbClr val="000001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762600" cy="394217"/>
            </a:xfrm>
            <a:prstGeom prst="rect">
              <a:avLst/>
            </a:prstGeom>
          </p:spPr>
          <p:txBody>
            <a:bodyPr lIns="69124" tIns="69124" rIns="69124" bIns="69124" rtlCol="0" anchor="ctr"/>
            <a:lstStyle/>
            <a:p>
              <a:pPr algn="ctr">
                <a:lnSpc>
                  <a:spcPts val="7252"/>
                </a:lnSpc>
              </a:pPr>
              <a:r>
                <a:rPr lang="en-US" sz="5578" b="1">
                  <a:solidFill>
                    <a:srgbClr val="000001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Quiz Time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604037" y="2723850"/>
            <a:ext cx="11302865" cy="1315262"/>
            <a:chOff x="0" y="0"/>
            <a:chExt cx="2976886" cy="34640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976886" cy="346406"/>
            </a:xfrm>
            <a:custGeom>
              <a:avLst/>
              <a:gdLst/>
              <a:ahLst/>
              <a:cxnLst/>
              <a:rect l="l" t="t" r="r" b="b"/>
              <a:pathLst>
                <a:path w="2976886" h="346406">
                  <a:moveTo>
                    <a:pt x="34485" y="0"/>
                  </a:moveTo>
                  <a:lnTo>
                    <a:pt x="2942401" y="0"/>
                  </a:lnTo>
                  <a:cubicBezTo>
                    <a:pt x="2951547" y="0"/>
                    <a:pt x="2960319" y="3633"/>
                    <a:pt x="2966786" y="10100"/>
                  </a:cubicBezTo>
                  <a:cubicBezTo>
                    <a:pt x="2973253" y="16568"/>
                    <a:pt x="2976886" y="25339"/>
                    <a:pt x="2976886" y="34485"/>
                  </a:cubicBezTo>
                  <a:lnTo>
                    <a:pt x="2976886" y="311922"/>
                  </a:lnTo>
                  <a:cubicBezTo>
                    <a:pt x="2976886" y="330967"/>
                    <a:pt x="2961447" y="346406"/>
                    <a:pt x="2942401" y="346406"/>
                  </a:cubicBezTo>
                  <a:lnTo>
                    <a:pt x="34485" y="346406"/>
                  </a:lnTo>
                  <a:cubicBezTo>
                    <a:pt x="15439" y="346406"/>
                    <a:pt x="0" y="330967"/>
                    <a:pt x="0" y="311922"/>
                  </a:cubicBezTo>
                  <a:lnTo>
                    <a:pt x="0" y="34485"/>
                  </a:lnTo>
                  <a:cubicBezTo>
                    <a:pt x="0" y="25339"/>
                    <a:pt x="3633" y="16568"/>
                    <a:pt x="10100" y="10100"/>
                  </a:cubicBezTo>
                  <a:cubicBezTo>
                    <a:pt x="16568" y="3633"/>
                    <a:pt x="25339" y="0"/>
                    <a:pt x="34485" y="0"/>
                  </a:cubicBezTo>
                  <a:close/>
                </a:path>
              </a:pathLst>
            </a:custGeom>
            <a:solidFill>
              <a:srgbClr val="FFF8ED"/>
            </a:solidFill>
            <a:ln w="28575" cap="rnd">
              <a:solidFill>
                <a:srgbClr val="000001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976886" cy="384506"/>
            </a:xfrm>
            <a:prstGeom prst="rect">
              <a:avLst/>
            </a:prstGeom>
          </p:spPr>
          <p:txBody>
            <a:bodyPr lIns="69124" tIns="69124" rIns="69124" bIns="69124" rtlCol="0" anchor="ctr"/>
            <a:lstStyle/>
            <a:p>
              <a:pPr algn="ctr">
                <a:lnSpc>
                  <a:spcPts val="3537"/>
                </a:lnSpc>
              </a:pPr>
              <a:r>
                <a:rPr lang="en-US" sz="2721" b="1">
                  <a:solidFill>
                    <a:srgbClr val="000001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True or False: There are more women than men in teaching jobs in Cornwall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223079" y="4437217"/>
            <a:ext cx="4823206" cy="757534"/>
            <a:chOff x="0" y="0"/>
            <a:chExt cx="1270309" cy="19951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70309" cy="199515"/>
            </a:xfrm>
            <a:custGeom>
              <a:avLst/>
              <a:gdLst/>
              <a:ahLst/>
              <a:cxnLst/>
              <a:rect l="l" t="t" r="r" b="b"/>
              <a:pathLst>
                <a:path w="1270309" h="199515">
                  <a:moveTo>
                    <a:pt x="80813" y="0"/>
                  </a:moveTo>
                  <a:lnTo>
                    <a:pt x="1189496" y="0"/>
                  </a:lnTo>
                  <a:cubicBezTo>
                    <a:pt x="1210929" y="0"/>
                    <a:pt x="1231485" y="8514"/>
                    <a:pt x="1246640" y="23670"/>
                  </a:cubicBezTo>
                  <a:cubicBezTo>
                    <a:pt x="1261795" y="38825"/>
                    <a:pt x="1270309" y="59380"/>
                    <a:pt x="1270309" y="80813"/>
                  </a:cubicBezTo>
                  <a:lnTo>
                    <a:pt x="1270309" y="118702"/>
                  </a:lnTo>
                  <a:cubicBezTo>
                    <a:pt x="1270309" y="140135"/>
                    <a:pt x="1261795" y="160690"/>
                    <a:pt x="1246640" y="175846"/>
                  </a:cubicBezTo>
                  <a:cubicBezTo>
                    <a:pt x="1231485" y="191001"/>
                    <a:pt x="1210929" y="199515"/>
                    <a:pt x="1189496" y="199515"/>
                  </a:cubicBezTo>
                  <a:lnTo>
                    <a:pt x="80813" y="199515"/>
                  </a:lnTo>
                  <a:cubicBezTo>
                    <a:pt x="59380" y="199515"/>
                    <a:pt x="38825" y="191001"/>
                    <a:pt x="23670" y="175846"/>
                  </a:cubicBezTo>
                  <a:cubicBezTo>
                    <a:pt x="8514" y="160690"/>
                    <a:pt x="0" y="140135"/>
                    <a:pt x="0" y="118702"/>
                  </a:cubicBezTo>
                  <a:lnTo>
                    <a:pt x="0" y="80813"/>
                  </a:lnTo>
                  <a:cubicBezTo>
                    <a:pt x="0" y="59380"/>
                    <a:pt x="8514" y="38825"/>
                    <a:pt x="23670" y="23670"/>
                  </a:cubicBezTo>
                  <a:cubicBezTo>
                    <a:pt x="38825" y="8514"/>
                    <a:pt x="59380" y="0"/>
                    <a:pt x="80813" y="0"/>
                  </a:cubicBezTo>
                  <a:close/>
                </a:path>
              </a:pathLst>
            </a:custGeom>
            <a:solidFill>
              <a:srgbClr val="53297E"/>
            </a:solidFill>
            <a:ln w="28575" cap="rnd">
              <a:solidFill>
                <a:srgbClr val="000001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1270309" cy="228090"/>
            </a:xfrm>
            <a:prstGeom prst="rect">
              <a:avLst/>
            </a:prstGeom>
          </p:spPr>
          <p:txBody>
            <a:bodyPr lIns="69124" tIns="69124" rIns="69124" bIns="69124" rtlCol="0" anchor="ctr"/>
            <a:lstStyle/>
            <a:p>
              <a:pPr algn="ctr">
                <a:lnSpc>
                  <a:spcPts val="3891"/>
                </a:lnSpc>
              </a:pPr>
              <a:r>
                <a:rPr lang="en-US" sz="2993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True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241715" y="4437217"/>
            <a:ext cx="729317" cy="729317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D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69124" tIns="69124" rIns="69124" bIns="69124" rtlCol="0" anchor="ctr"/>
            <a:lstStyle/>
            <a:p>
              <a:pPr algn="ctr">
                <a:lnSpc>
                  <a:spcPts val="2653"/>
                </a:lnSpc>
              </a:pPr>
              <a:r>
                <a:rPr lang="en-US" sz="2041" b="1">
                  <a:solidFill>
                    <a:srgbClr val="53297E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A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223079" y="5448599"/>
            <a:ext cx="4823206" cy="757534"/>
            <a:chOff x="0" y="0"/>
            <a:chExt cx="1270309" cy="19951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270309" cy="199515"/>
            </a:xfrm>
            <a:custGeom>
              <a:avLst/>
              <a:gdLst/>
              <a:ahLst/>
              <a:cxnLst/>
              <a:rect l="l" t="t" r="r" b="b"/>
              <a:pathLst>
                <a:path w="1270309" h="199515">
                  <a:moveTo>
                    <a:pt x="80813" y="0"/>
                  </a:moveTo>
                  <a:lnTo>
                    <a:pt x="1189496" y="0"/>
                  </a:lnTo>
                  <a:cubicBezTo>
                    <a:pt x="1210929" y="0"/>
                    <a:pt x="1231485" y="8514"/>
                    <a:pt x="1246640" y="23670"/>
                  </a:cubicBezTo>
                  <a:cubicBezTo>
                    <a:pt x="1261795" y="38825"/>
                    <a:pt x="1270309" y="59380"/>
                    <a:pt x="1270309" y="80813"/>
                  </a:cubicBezTo>
                  <a:lnTo>
                    <a:pt x="1270309" y="118702"/>
                  </a:lnTo>
                  <a:cubicBezTo>
                    <a:pt x="1270309" y="140135"/>
                    <a:pt x="1261795" y="160690"/>
                    <a:pt x="1246640" y="175846"/>
                  </a:cubicBezTo>
                  <a:cubicBezTo>
                    <a:pt x="1231485" y="191001"/>
                    <a:pt x="1210929" y="199515"/>
                    <a:pt x="1189496" y="199515"/>
                  </a:cubicBezTo>
                  <a:lnTo>
                    <a:pt x="80813" y="199515"/>
                  </a:lnTo>
                  <a:cubicBezTo>
                    <a:pt x="59380" y="199515"/>
                    <a:pt x="38825" y="191001"/>
                    <a:pt x="23670" y="175846"/>
                  </a:cubicBezTo>
                  <a:cubicBezTo>
                    <a:pt x="8514" y="160690"/>
                    <a:pt x="0" y="140135"/>
                    <a:pt x="0" y="118702"/>
                  </a:cubicBezTo>
                  <a:lnTo>
                    <a:pt x="0" y="80813"/>
                  </a:lnTo>
                  <a:cubicBezTo>
                    <a:pt x="0" y="59380"/>
                    <a:pt x="8514" y="38825"/>
                    <a:pt x="23670" y="23670"/>
                  </a:cubicBezTo>
                  <a:cubicBezTo>
                    <a:pt x="38825" y="8514"/>
                    <a:pt x="59380" y="0"/>
                    <a:pt x="80813" y="0"/>
                  </a:cubicBezTo>
                  <a:close/>
                </a:path>
              </a:pathLst>
            </a:custGeom>
            <a:solidFill>
              <a:srgbClr val="F2A424"/>
            </a:solidFill>
            <a:ln w="28575" cap="rnd">
              <a:solidFill>
                <a:srgbClr val="000001"/>
              </a:solidFill>
              <a:prstDash val="solid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1270309" cy="228090"/>
            </a:xfrm>
            <a:prstGeom prst="rect">
              <a:avLst/>
            </a:prstGeom>
          </p:spPr>
          <p:txBody>
            <a:bodyPr lIns="69124" tIns="69124" rIns="69124" bIns="69124" rtlCol="0" anchor="ctr"/>
            <a:lstStyle/>
            <a:p>
              <a:pPr algn="ctr">
                <a:lnSpc>
                  <a:spcPts val="3891"/>
                </a:lnSpc>
              </a:pPr>
              <a:r>
                <a:rPr lang="en-US" sz="2993" b="1">
                  <a:solidFill>
                    <a:srgbClr val="000000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False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165269" y="8949158"/>
            <a:ext cx="15957461" cy="1788866"/>
            <a:chOff x="0" y="0"/>
            <a:chExt cx="4202788" cy="47114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202788" cy="471142"/>
            </a:xfrm>
            <a:custGeom>
              <a:avLst/>
              <a:gdLst/>
              <a:ahLst/>
              <a:cxnLst/>
              <a:rect l="l" t="t" r="r" b="b"/>
              <a:pathLst>
                <a:path w="4202788" h="471142">
                  <a:moveTo>
                    <a:pt x="24426" y="0"/>
                  </a:moveTo>
                  <a:lnTo>
                    <a:pt x="4178362" y="0"/>
                  </a:lnTo>
                  <a:cubicBezTo>
                    <a:pt x="4184840" y="0"/>
                    <a:pt x="4191053" y="2573"/>
                    <a:pt x="4195634" y="7154"/>
                  </a:cubicBezTo>
                  <a:cubicBezTo>
                    <a:pt x="4200215" y="11735"/>
                    <a:pt x="4202788" y="17948"/>
                    <a:pt x="4202788" y="24426"/>
                  </a:cubicBezTo>
                  <a:lnTo>
                    <a:pt x="4202788" y="446715"/>
                  </a:lnTo>
                  <a:cubicBezTo>
                    <a:pt x="4202788" y="453194"/>
                    <a:pt x="4200215" y="459407"/>
                    <a:pt x="4195634" y="463987"/>
                  </a:cubicBezTo>
                  <a:cubicBezTo>
                    <a:pt x="4191053" y="468568"/>
                    <a:pt x="4184840" y="471142"/>
                    <a:pt x="4178362" y="471142"/>
                  </a:cubicBezTo>
                  <a:lnTo>
                    <a:pt x="24426" y="471142"/>
                  </a:lnTo>
                  <a:cubicBezTo>
                    <a:pt x="17948" y="471142"/>
                    <a:pt x="11735" y="468568"/>
                    <a:pt x="7154" y="463987"/>
                  </a:cubicBezTo>
                  <a:cubicBezTo>
                    <a:pt x="2573" y="459407"/>
                    <a:pt x="0" y="453194"/>
                    <a:pt x="0" y="446715"/>
                  </a:cubicBezTo>
                  <a:lnTo>
                    <a:pt x="0" y="24426"/>
                  </a:lnTo>
                  <a:cubicBezTo>
                    <a:pt x="0" y="17948"/>
                    <a:pt x="2573" y="11735"/>
                    <a:pt x="7154" y="7154"/>
                  </a:cubicBezTo>
                  <a:cubicBezTo>
                    <a:pt x="11735" y="2573"/>
                    <a:pt x="17948" y="0"/>
                    <a:pt x="24426" y="0"/>
                  </a:cubicBezTo>
                  <a:close/>
                </a:path>
              </a:pathLst>
            </a:custGeom>
            <a:solidFill>
              <a:srgbClr val="53297E"/>
            </a:solidFill>
            <a:ln w="28575" cap="rnd">
              <a:solidFill>
                <a:srgbClr val="000001"/>
              </a:solidFill>
              <a:prstDash val="solid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123825"/>
              <a:ext cx="4202788" cy="594967"/>
            </a:xfrm>
            <a:prstGeom prst="rect">
              <a:avLst/>
            </a:prstGeom>
          </p:spPr>
          <p:txBody>
            <a:bodyPr lIns="69124" tIns="69124" rIns="69124" bIns="69124" rtlCol="0" anchor="ctr"/>
            <a:lstStyle/>
            <a:p>
              <a:pPr marL="0" lvl="0" indent="0" algn="ctr">
                <a:lnSpc>
                  <a:spcPts val="4245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6255417" y="5504220"/>
            <a:ext cx="701913" cy="701913"/>
          </a:xfrm>
          <a:custGeom>
            <a:avLst/>
            <a:gdLst/>
            <a:ahLst/>
            <a:cxnLst/>
            <a:rect l="l" t="t" r="r" b="b"/>
            <a:pathLst>
              <a:path w="701913" h="701913">
                <a:moveTo>
                  <a:pt x="0" y="0"/>
                </a:moveTo>
                <a:lnTo>
                  <a:pt x="701913" y="0"/>
                </a:lnTo>
                <a:lnTo>
                  <a:pt x="701913" y="701913"/>
                </a:lnTo>
                <a:lnTo>
                  <a:pt x="0" y="7019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-356957" y="8949158"/>
            <a:ext cx="19049985" cy="1788866"/>
            <a:chOff x="0" y="0"/>
            <a:chExt cx="5017280" cy="471142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5017280" cy="471142"/>
            </a:xfrm>
            <a:custGeom>
              <a:avLst/>
              <a:gdLst/>
              <a:ahLst/>
              <a:cxnLst/>
              <a:rect l="l" t="t" r="r" b="b"/>
              <a:pathLst>
                <a:path w="5017280" h="471142">
                  <a:moveTo>
                    <a:pt x="20461" y="0"/>
                  </a:moveTo>
                  <a:lnTo>
                    <a:pt x="4996819" y="0"/>
                  </a:lnTo>
                  <a:cubicBezTo>
                    <a:pt x="5008119" y="0"/>
                    <a:pt x="5017280" y="9161"/>
                    <a:pt x="5017280" y="20461"/>
                  </a:cubicBezTo>
                  <a:lnTo>
                    <a:pt x="5017280" y="450681"/>
                  </a:lnTo>
                  <a:cubicBezTo>
                    <a:pt x="5017280" y="461981"/>
                    <a:pt x="5008119" y="471142"/>
                    <a:pt x="4996819" y="471142"/>
                  </a:cubicBezTo>
                  <a:lnTo>
                    <a:pt x="20461" y="471142"/>
                  </a:lnTo>
                  <a:cubicBezTo>
                    <a:pt x="9161" y="471142"/>
                    <a:pt x="0" y="461981"/>
                    <a:pt x="0" y="450681"/>
                  </a:cubicBezTo>
                  <a:lnTo>
                    <a:pt x="0" y="20461"/>
                  </a:lnTo>
                  <a:cubicBezTo>
                    <a:pt x="0" y="9161"/>
                    <a:pt x="9161" y="0"/>
                    <a:pt x="20461" y="0"/>
                  </a:cubicBezTo>
                  <a:close/>
                </a:path>
              </a:pathLst>
            </a:custGeom>
            <a:solidFill>
              <a:srgbClr val="53297E"/>
            </a:solidFill>
            <a:ln w="28575" cap="rnd">
              <a:solidFill>
                <a:srgbClr val="000001"/>
              </a:solidFill>
              <a:prstDash val="solid"/>
              <a:round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0" y="-123825"/>
              <a:ext cx="5017280" cy="594967"/>
            </a:xfrm>
            <a:prstGeom prst="rect">
              <a:avLst/>
            </a:prstGeom>
          </p:spPr>
          <p:txBody>
            <a:bodyPr lIns="69124" tIns="69124" rIns="69124" bIns="69124" rtlCol="0" anchor="ctr"/>
            <a:lstStyle/>
            <a:p>
              <a:pPr marL="0" lvl="0" indent="0" algn="ctr">
                <a:lnSpc>
                  <a:spcPts val="4245"/>
                </a:lnSpc>
                <a:spcBef>
                  <a:spcPct val="0"/>
                </a:spcBef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522215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266645" y="8647254"/>
            <a:ext cx="5423729" cy="611046"/>
          </a:xfrm>
          <a:custGeom>
            <a:avLst/>
            <a:gdLst/>
            <a:ahLst/>
            <a:cxnLst/>
            <a:rect l="l" t="t" r="r" b="b"/>
            <a:pathLst>
              <a:path w="5423729" h="611046">
                <a:moveTo>
                  <a:pt x="0" y="0"/>
                </a:moveTo>
                <a:lnTo>
                  <a:pt x="5423729" y="0"/>
                </a:lnTo>
                <a:lnTo>
                  <a:pt x="5423729" y="611046"/>
                </a:lnTo>
                <a:lnTo>
                  <a:pt x="0" y="6110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3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697698" y="1226164"/>
            <a:ext cx="19327787" cy="6880823"/>
          </a:xfrm>
          <a:custGeom>
            <a:avLst/>
            <a:gdLst/>
            <a:ahLst/>
            <a:cxnLst/>
            <a:rect l="l" t="t" r="r" b="b"/>
            <a:pathLst>
              <a:path w="19327787" h="6880823">
                <a:moveTo>
                  <a:pt x="0" y="0"/>
                </a:moveTo>
                <a:lnTo>
                  <a:pt x="19327786" y="0"/>
                </a:lnTo>
                <a:lnTo>
                  <a:pt x="19327786" y="6880823"/>
                </a:lnTo>
                <a:lnTo>
                  <a:pt x="0" y="68808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274" b="-4274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898321" y="1819102"/>
            <a:ext cx="6188049" cy="1499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04"/>
              </a:lnSpc>
            </a:pPr>
            <a:r>
              <a:rPr lang="en-US" sz="8788" b="1">
                <a:solidFill>
                  <a:srgbClr val="53297E"/>
                </a:solidFill>
                <a:latin typeface="Raleway Heavy"/>
                <a:ea typeface="Raleway Heavy"/>
                <a:cs typeface="Raleway Heavy"/>
                <a:sym typeface="Raleway Heavy"/>
              </a:rPr>
              <a:t>Session 2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466051" y="5057775"/>
            <a:ext cx="5923628" cy="1480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4286" b="1">
                <a:solidFill>
                  <a:srgbClr val="53297E"/>
                </a:solidFill>
                <a:latin typeface="Raleway Heavy"/>
                <a:ea typeface="Raleway Heavy"/>
                <a:cs typeface="Raleway Heavy"/>
                <a:sym typeface="Raleway Heavy"/>
              </a:rPr>
              <a:t>Diving into Cornwall’s industries</a:t>
            </a:r>
          </a:p>
        </p:txBody>
      </p:sp>
      <p:sp>
        <p:nvSpPr>
          <p:cNvPr id="6" name="Freeform 6"/>
          <p:cNvSpPr/>
          <p:nvPr/>
        </p:nvSpPr>
        <p:spPr>
          <a:xfrm>
            <a:off x="4166191" y="8647254"/>
            <a:ext cx="4655758" cy="651806"/>
          </a:xfrm>
          <a:custGeom>
            <a:avLst/>
            <a:gdLst/>
            <a:ahLst/>
            <a:cxnLst/>
            <a:rect l="l" t="t" r="r" b="b"/>
            <a:pathLst>
              <a:path w="4655758" h="651806">
                <a:moveTo>
                  <a:pt x="0" y="0"/>
                </a:moveTo>
                <a:lnTo>
                  <a:pt x="4655758" y="0"/>
                </a:lnTo>
                <a:lnTo>
                  <a:pt x="4655758" y="651806"/>
                </a:lnTo>
                <a:lnTo>
                  <a:pt x="0" y="6518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4B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24145" y="3087462"/>
            <a:ext cx="12491357" cy="6170838"/>
            <a:chOff x="0" y="0"/>
            <a:chExt cx="16655143" cy="8227784"/>
          </a:xfrm>
        </p:grpSpPr>
        <p:grpSp>
          <p:nvGrpSpPr>
            <p:cNvPr id="3" name="Group 3"/>
            <p:cNvGrpSpPr/>
            <p:nvPr/>
          </p:nvGrpSpPr>
          <p:grpSpPr>
            <a:xfrm>
              <a:off x="425602" y="0"/>
              <a:ext cx="16229541" cy="8227784"/>
              <a:chOff x="0" y="0"/>
              <a:chExt cx="3658869" cy="185491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3658869" cy="1854913"/>
              </a:xfrm>
              <a:custGeom>
                <a:avLst/>
                <a:gdLst/>
                <a:ahLst/>
                <a:cxnLst/>
                <a:rect l="l" t="t" r="r" b="b"/>
                <a:pathLst>
                  <a:path w="3658869" h="1854913">
                    <a:moveTo>
                      <a:pt x="10465" y="0"/>
                    </a:moveTo>
                    <a:lnTo>
                      <a:pt x="3648404" y="0"/>
                    </a:lnTo>
                    <a:cubicBezTo>
                      <a:pt x="3651179" y="0"/>
                      <a:pt x="3653841" y="1103"/>
                      <a:pt x="3655804" y="3065"/>
                    </a:cubicBezTo>
                    <a:cubicBezTo>
                      <a:pt x="3657767" y="5028"/>
                      <a:pt x="3658869" y="7690"/>
                      <a:pt x="3658869" y="10465"/>
                    </a:cubicBezTo>
                    <a:lnTo>
                      <a:pt x="3658869" y="1844448"/>
                    </a:lnTo>
                    <a:cubicBezTo>
                      <a:pt x="3658869" y="1850228"/>
                      <a:pt x="3654184" y="1854913"/>
                      <a:pt x="3648404" y="1854913"/>
                    </a:cubicBezTo>
                    <a:lnTo>
                      <a:pt x="10465" y="1854913"/>
                    </a:lnTo>
                    <a:cubicBezTo>
                      <a:pt x="4685" y="1854913"/>
                      <a:pt x="0" y="1850228"/>
                      <a:pt x="0" y="1844448"/>
                    </a:cubicBezTo>
                    <a:lnTo>
                      <a:pt x="0" y="10465"/>
                    </a:lnTo>
                    <a:cubicBezTo>
                      <a:pt x="0" y="4685"/>
                      <a:pt x="4685" y="0"/>
                      <a:pt x="10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050" cap="sq">
                <a:solidFill>
                  <a:srgbClr val="000001"/>
                </a:solidFill>
                <a:prstDash val="solid"/>
                <a:miter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9525"/>
                <a:ext cx="3658869" cy="18644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68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16229541" cy="8116164"/>
              <a:chOff x="0" y="0"/>
              <a:chExt cx="3658869" cy="182974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3658869" cy="1829749"/>
              </a:xfrm>
              <a:custGeom>
                <a:avLst/>
                <a:gdLst/>
                <a:ahLst/>
                <a:cxnLst/>
                <a:rect l="l" t="t" r="r" b="b"/>
                <a:pathLst>
                  <a:path w="3658869" h="1829749">
                    <a:moveTo>
                      <a:pt x="10465" y="0"/>
                    </a:moveTo>
                    <a:lnTo>
                      <a:pt x="3648404" y="0"/>
                    </a:lnTo>
                    <a:cubicBezTo>
                      <a:pt x="3651179" y="0"/>
                      <a:pt x="3653841" y="1103"/>
                      <a:pt x="3655804" y="3065"/>
                    </a:cubicBezTo>
                    <a:cubicBezTo>
                      <a:pt x="3657767" y="5028"/>
                      <a:pt x="3658869" y="7690"/>
                      <a:pt x="3658869" y="10465"/>
                    </a:cubicBezTo>
                    <a:lnTo>
                      <a:pt x="3658869" y="1819284"/>
                    </a:lnTo>
                    <a:cubicBezTo>
                      <a:pt x="3658869" y="1825063"/>
                      <a:pt x="3654184" y="1829749"/>
                      <a:pt x="3648404" y="1829749"/>
                    </a:cubicBezTo>
                    <a:lnTo>
                      <a:pt x="10465" y="1829749"/>
                    </a:lnTo>
                    <a:cubicBezTo>
                      <a:pt x="4685" y="1829749"/>
                      <a:pt x="0" y="1825063"/>
                      <a:pt x="0" y="1819284"/>
                    </a:cubicBezTo>
                    <a:lnTo>
                      <a:pt x="0" y="10465"/>
                    </a:lnTo>
                    <a:cubicBezTo>
                      <a:pt x="0" y="4685"/>
                      <a:pt x="4685" y="0"/>
                      <a:pt x="10465" y="0"/>
                    </a:cubicBezTo>
                    <a:close/>
                  </a:path>
                </a:pathLst>
              </a:custGeom>
              <a:solidFill>
                <a:srgbClr val="FFF8ED"/>
              </a:solidFill>
              <a:ln w="19050" cap="sq">
                <a:solidFill>
                  <a:srgbClr val="000001"/>
                </a:solidFill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9525"/>
                <a:ext cx="3658869" cy="183927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68"/>
                  </a:lnSpc>
                </a:pPr>
                <a:endParaRPr/>
              </a:p>
            </p:txBody>
          </p:sp>
        </p:grp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694" y="3516366"/>
            <a:ext cx="11650397" cy="325426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050" y="5914997"/>
            <a:ext cx="11650397" cy="3254269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3803560" y="920061"/>
            <a:ext cx="10732527" cy="1497853"/>
            <a:chOff x="0" y="0"/>
            <a:chExt cx="2826674" cy="39449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826674" cy="394496"/>
            </a:xfrm>
            <a:custGeom>
              <a:avLst/>
              <a:gdLst/>
              <a:ahLst/>
              <a:cxnLst/>
              <a:rect l="l" t="t" r="r" b="b"/>
              <a:pathLst>
                <a:path w="2826674" h="394496">
                  <a:moveTo>
                    <a:pt x="9816" y="0"/>
                  </a:moveTo>
                  <a:lnTo>
                    <a:pt x="2816858" y="0"/>
                  </a:lnTo>
                  <a:cubicBezTo>
                    <a:pt x="2822279" y="0"/>
                    <a:pt x="2826674" y="4395"/>
                    <a:pt x="2826674" y="9816"/>
                  </a:cubicBezTo>
                  <a:lnTo>
                    <a:pt x="2826674" y="384681"/>
                  </a:lnTo>
                  <a:cubicBezTo>
                    <a:pt x="2826674" y="390102"/>
                    <a:pt x="2822279" y="394496"/>
                    <a:pt x="2816858" y="394496"/>
                  </a:cubicBezTo>
                  <a:lnTo>
                    <a:pt x="9816" y="394496"/>
                  </a:lnTo>
                  <a:cubicBezTo>
                    <a:pt x="4395" y="394496"/>
                    <a:pt x="0" y="390102"/>
                    <a:pt x="0" y="384681"/>
                  </a:cubicBezTo>
                  <a:lnTo>
                    <a:pt x="0" y="9816"/>
                  </a:lnTo>
                  <a:cubicBezTo>
                    <a:pt x="0" y="4395"/>
                    <a:pt x="4395" y="0"/>
                    <a:pt x="9816" y="0"/>
                  </a:cubicBezTo>
                  <a:close/>
                </a:path>
              </a:pathLst>
            </a:custGeom>
            <a:solidFill>
              <a:srgbClr val="2EA3A9"/>
            </a:solidFill>
            <a:ln w="28575" cap="sq">
              <a:solidFill>
                <a:srgbClr val="000001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2826674" cy="423071"/>
            </a:xfrm>
            <a:prstGeom prst="rect">
              <a:avLst/>
            </a:prstGeom>
          </p:spPr>
          <p:txBody>
            <a:bodyPr lIns="69124" tIns="69124" rIns="69124" bIns="69124" rtlCol="0" anchor="ctr"/>
            <a:lstStyle/>
            <a:p>
              <a:pPr algn="ctr">
                <a:lnSpc>
                  <a:spcPts val="2122"/>
                </a:lnSpc>
              </a:pPr>
              <a:endParaRPr/>
            </a:p>
            <a:p>
              <a:pPr algn="ctr">
                <a:lnSpc>
                  <a:spcPts val="1945"/>
                </a:lnSpc>
              </a:pPr>
              <a:endParaRPr/>
            </a:p>
            <a:p>
              <a:pPr algn="ctr">
                <a:lnSpc>
                  <a:spcPts val="2830"/>
                </a:lnSpc>
              </a:pPr>
              <a:r>
                <a:rPr lang="en-US" sz="2177" b="1">
                  <a:solidFill>
                    <a:srgbClr val="FFF8ED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Let’s recap with some more facts about Cornwall and its job market. 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702270" y="406625"/>
            <a:ext cx="6883461" cy="1026872"/>
            <a:chOff x="0" y="0"/>
            <a:chExt cx="1812928" cy="27045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812928" cy="270452"/>
            </a:xfrm>
            <a:custGeom>
              <a:avLst/>
              <a:gdLst/>
              <a:ahLst/>
              <a:cxnLst/>
              <a:rect l="l" t="t" r="r" b="b"/>
              <a:pathLst>
                <a:path w="1812928" h="270452">
                  <a:moveTo>
                    <a:pt x="56625" y="0"/>
                  </a:moveTo>
                  <a:lnTo>
                    <a:pt x="1756303" y="0"/>
                  </a:lnTo>
                  <a:cubicBezTo>
                    <a:pt x="1771321" y="0"/>
                    <a:pt x="1785723" y="5966"/>
                    <a:pt x="1796343" y="16585"/>
                  </a:cubicBezTo>
                  <a:cubicBezTo>
                    <a:pt x="1806962" y="27204"/>
                    <a:pt x="1812928" y="41607"/>
                    <a:pt x="1812928" y="56625"/>
                  </a:cubicBezTo>
                  <a:lnTo>
                    <a:pt x="1812928" y="213827"/>
                  </a:lnTo>
                  <a:cubicBezTo>
                    <a:pt x="1812928" y="228845"/>
                    <a:pt x="1806962" y="243247"/>
                    <a:pt x="1796343" y="253867"/>
                  </a:cubicBezTo>
                  <a:cubicBezTo>
                    <a:pt x="1785723" y="264486"/>
                    <a:pt x="1771321" y="270452"/>
                    <a:pt x="1756303" y="270452"/>
                  </a:cubicBezTo>
                  <a:lnTo>
                    <a:pt x="56625" y="270452"/>
                  </a:lnTo>
                  <a:cubicBezTo>
                    <a:pt x="41607" y="270452"/>
                    <a:pt x="27204" y="264486"/>
                    <a:pt x="16585" y="253867"/>
                  </a:cubicBezTo>
                  <a:cubicBezTo>
                    <a:pt x="5966" y="243247"/>
                    <a:pt x="0" y="228845"/>
                    <a:pt x="0" y="213827"/>
                  </a:cubicBezTo>
                  <a:lnTo>
                    <a:pt x="0" y="56625"/>
                  </a:lnTo>
                  <a:cubicBezTo>
                    <a:pt x="0" y="41607"/>
                    <a:pt x="5966" y="27204"/>
                    <a:pt x="16585" y="16585"/>
                  </a:cubicBezTo>
                  <a:cubicBezTo>
                    <a:pt x="27204" y="5966"/>
                    <a:pt x="41607" y="0"/>
                    <a:pt x="56625" y="0"/>
                  </a:cubicBezTo>
                  <a:close/>
                </a:path>
              </a:pathLst>
            </a:custGeom>
            <a:solidFill>
              <a:srgbClr val="FFF8ED"/>
            </a:solidFill>
            <a:ln w="28575" cap="rnd">
              <a:solidFill>
                <a:srgbClr val="000001"/>
              </a:solidFill>
              <a:prstDash val="solid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161925"/>
              <a:ext cx="1812928" cy="432377"/>
            </a:xfrm>
            <a:prstGeom prst="rect">
              <a:avLst/>
            </a:prstGeom>
          </p:spPr>
          <p:txBody>
            <a:bodyPr lIns="69124" tIns="69124" rIns="69124" bIns="69124" rtlCol="0" anchor="ctr"/>
            <a:lstStyle/>
            <a:p>
              <a:pPr algn="ctr">
                <a:lnSpc>
                  <a:spcPts val="5483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5874388" y="496881"/>
            <a:ext cx="6549827" cy="782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18"/>
              </a:lnSpc>
            </a:pPr>
            <a:r>
              <a:rPr lang="en-US" sz="4584" b="1">
                <a:solidFill>
                  <a:srgbClr val="000000"/>
                </a:solidFill>
                <a:latin typeface="Raleway Heavy"/>
                <a:ea typeface="Raleway Heavy"/>
                <a:cs typeface="Raleway Heavy"/>
                <a:sym typeface="Raleway Heavy"/>
              </a:rPr>
              <a:t>Statistics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038064" y="3842657"/>
            <a:ext cx="4496184" cy="422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29"/>
              </a:lnSpc>
            </a:pPr>
            <a:r>
              <a:rPr lang="en-US" sz="2449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Full time workers aged 16 - 64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649517" y="4736347"/>
            <a:ext cx="1249609" cy="728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4286" b="1">
                <a:solidFill>
                  <a:srgbClr val="000000"/>
                </a:solidFill>
                <a:latin typeface="Raleway Heavy"/>
                <a:ea typeface="Raleway Heavy"/>
                <a:cs typeface="Raleway Heavy"/>
                <a:sym typeface="Raleway Heavy"/>
              </a:rPr>
              <a:t>66%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649517" y="7134978"/>
            <a:ext cx="1249609" cy="728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4286" b="1">
                <a:solidFill>
                  <a:srgbClr val="000000"/>
                </a:solidFill>
                <a:latin typeface="Raleway Heavy"/>
                <a:ea typeface="Raleway Heavy"/>
                <a:cs typeface="Raleway Heavy"/>
                <a:sym typeface="Raleway Heavy"/>
              </a:rPr>
              <a:t>34%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803560" y="6272559"/>
            <a:ext cx="4540332" cy="422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29"/>
              </a:lnSpc>
            </a:pPr>
            <a:r>
              <a:rPr lang="en-US" sz="2449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Part time workers aged 16 - 64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A4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50700" y="1238138"/>
            <a:ext cx="6792960" cy="7763099"/>
            <a:chOff x="0" y="0"/>
            <a:chExt cx="9057280" cy="10350798"/>
          </a:xfrm>
        </p:grpSpPr>
        <p:grpSp>
          <p:nvGrpSpPr>
            <p:cNvPr id="3" name="Group 3"/>
            <p:cNvGrpSpPr/>
            <p:nvPr/>
          </p:nvGrpSpPr>
          <p:grpSpPr>
            <a:xfrm>
              <a:off x="231448" y="0"/>
              <a:ext cx="8825832" cy="10350798"/>
              <a:chOff x="0" y="0"/>
              <a:chExt cx="1773462" cy="2079889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773462" cy="2079889"/>
              </a:xfrm>
              <a:custGeom>
                <a:avLst/>
                <a:gdLst/>
                <a:ahLst/>
                <a:cxnLst/>
                <a:rect l="l" t="t" r="r" b="b"/>
                <a:pathLst>
                  <a:path w="1773462" h="2079889">
                    <a:moveTo>
                      <a:pt x="21591" y="0"/>
                    </a:moveTo>
                    <a:lnTo>
                      <a:pt x="1751871" y="0"/>
                    </a:lnTo>
                    <a:cubicBezTo>
                      <a:pt x="1763795" y="0"/>
                      <a:pt x="1773462" y="9667"/>
                      <a:pt x="1773462" y="21591"/>
                    </a:cubicBezTo>
                    <a:lnTo>
                      <a:pt x="1773462" y="2058297"/>
                    </a:lnTo>
                    <a:cubicBezTo>
                      <a:pt x="1773462" y="2070222"/>
                      <a:pt x="1763795" y="2079889"/>
                      <a:pt x="1751871" y="2079889"/>
                    </a:cubicBezTo>
                    <a:lnTo>
                      <a:pt x="21591" y="2079889"/>
                    </a:lnTo>
                    <a:cubicBezTo>
                      <a:pt x="9667" y="2079889"/>
                      <a:pt x="0" y="2070222"/>
                      <a:pt x="0" y="2058297"/>
                    </a:cubicBezTo>
                    <a:lnTo>
                      <a:pt x="0" y="21591"/>
                    </a:lnTo>
                    <a:cubicBezTo>
                      <a:pt x="0" y="9667"/>
                      <a:pt x="9667" y="0"/>
                      <a:pt x="2159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050" cap="sq">
                <a:solidFill>
                  <a:srgbClr val="000001"/>
                </a:solidFill>
                <a:prstDash val="solid"/>
                <a:miter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9525"/>
                <a:ext cx="1773462" cy="20894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84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8825832" cy="10210377"/>
              <a:chOff x="0" y="0"/>
              <a:chExt cx="1773462" cy="2051672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773462" cy="2051672"/>
              </a:xfrm>
              <a:custGeom>
                <a:avLst/>
                <a:gdLst/>
                <a:ahLst/>
                <a:cxnLst/>
                <a:rect l="l" t="t" r="r" b="b"/>
                <a:pathLst>
                  <a:path w="1773462" h="2051672">
                    <a:moveTo>
                      <a:pt x="21591" y="0"/>
                    </a:moveTo>
                    <a:lnTo>
                      <a:pt x="1751871" y="0"/>
                    </a:lnTo>
                    <a:cubicBezTo>
                      <a:pt x="1763795" y="0"/>
                      <a:pt x="1773462" y="9667"/>
                      <a:pt x="1773462" y="21591"/>
                    </a:cubicBezTo>
                    <a:lnTo>
                      <a:pt x="1773462" y="2030081"/>
                    </a:lnTo>
                    <a:cubicBezTo>
                      <a:pt x="1773462" y="2042006"/>
                      <a:pt x="1763795" y="2051672"/>
                      <a:pt x="1751871" y="2051672"/>
                    </a:cubicBezTo>
                    <a:lnTo>
                      <a:pt x="21591" y="2051672"/>
                    </a:lnTo>
                    <a:cubicBezTo>
                      <a:pt x="9667" y="2051672"/>
                      <a:pt x="0" y="2042006"/>
                      <a:pt x="0" y="2030081"/>
                    </a:cubicBezTo>
                    <a:lnTo>
                      <a:pt x="0" y="21591"/>
                    </a:lnTo>
                    <a:cubicBezTo>
                      <a:pt x="0" y="9667"/>
                      <a:pt x="9667" y="0"/>
                      <a:pt x="21591" y="0"/>
                    </a:cubicBezTo>
                    <a:close/>
                  </a:path>
                </a:pathLst>
              </a:custGeom>
              <a:solidFill>
                <a:srgbClr val="FFF8ED"/>
              </a:solidFill>
              <a:ln w="19050" cap="sq">
                <a:solidFill>
                  <a:srgbClr val="000001"/>
                </a:solidFill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9525"/>
                <a:ext cx="1773462" cy="206119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84"/>
                  </a:lnSpc>
                </a:pPr>
                <a:endParaRPr/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2374354" y="2740179"/>
            <a:ext cx="1007636" cy="1007636"/>
          </a:xfrm>
          <a:custGeom>
            <a:avLst/>
            <a:gdLst/>
            <a:ahLst/>
            <a:cxnLst/>
            <a:rect l="l" t="t" r="r" b="b"/>
            <a:pathLst>
              <a:path w="1007636" h="1007636">
                <a:moveTo>
                  <a:pt x="0" y="0"/>
                </a:moveTo>
                <a:lnTo>
                  <a:pt x="1007636" y="0"/>
                </a:lnTo>
                <a:lnTo>
                  <a:pt x="1007636" y="1007636"/>
                </a:lnTo>
                <a:lnTo>
                  <a:pt x="0" y="10076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374354" y="4213140"/>
            <a:ext cx="1007636" cy="1007636"/>
          </a:xfrm>
          <a:custGeom>
            <a:avLst/>
            <a:gdLst/>
            <a:ahLst/>
            <a:cxnLst/>
            <a:rect l="l" t="t" r="r" b="b"/>
            <a:pathLst>
              <a:path w="1007636" h="1007636">
                <a:moveTo>
                  <a:pt x="0" y="0"/>
                </a:moveTo>
                <a:lnTo>
                  <a:pt x="1007636" y="0"/>
                </a:lnTo>
                <a:lnTo>
                  <a:pt x="1007636" y="1007636"/>
                </a:lnTo>
                <a:lnTo>
                  <a:pt x="0" y="10076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374354" y="5686101"/>
            <a:ext cx="1007636" cy="1007636"/>
          </a:xfrm>
          <a:custGeom>
            <a:avLst/>
            <a:gdLst/>
            <a:ahLst/>
            <a:cxnLst/>
            <a:rect l="l" t="t" r="r" b="b"/>
            <a:pathLst>
              <a:path w="1007636" h="1007636">
                <a:moveTo>
                  <a:pt x="0" y="0"/>
                </a:moveTo>
                <a:lnTo>
                  <a:pt x="1007636" y="0"/>
                </a:lnTo>
                <a:lnTo>
                  <a:pt x="1007636" y="1007636"/>
                </a:lnTo>
                <a:lnTo>
                  <a:pt x="0" y="10076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374354" y="7159062"/>
            <a:ext cx="1007636" cy="1007636"/>
          </a:xfrm>
          <a:custGeom>
            <a:avLst/>
            <a:gdLst/>
            <a:ahLst/>
            <a:cxnLst/>
            <a:rect l="l" t="t" r="r" b="b"/>
            <a:pathLst>
              <a:path w="1007636" h="1007636">
                <a:moveTo>
                  <a:pt x="0" y="0"/>
                </a:moveTo>
                <a:lnTo>
                  <a:pt x="1007636" y="0"/>
                </a:lnTo>
                <a:lnTo>
                  <a:pt x="1007636" y="1007636"/>
                </a:lnTo>
                <a:lnTo>
                  <a:pt x="0" y="10076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9744340" y="1285763"/>
            <a:ext cx="6792960" cy="7763099"/>
            <a:chOff x="0" y="0"/>
            <a:chExt cx="9057280" cy="10350798"/>
          </a:xfrm>
        </p:grpSpPr>
        <p:grpSp>
          <p:nvGrpSpPr>
            <p:cNvPr id="14" name="Group 14"/>
            <p:cNvGrpSpPr/>
            <p:nvPr/>
          </p:nvGrpSpPr>
          <p:grpSpPr>
            <a:xfrm>
              <a:off x="231448" y="0"/>
              <a:ext cx="8825832" cy="10350798"/>
              <a:chOff x="0" y="0"/>
              <a:chExt cx="1773462" cy="2079889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773462" cy="2079889"/>
              </a:xfrm>
              <a:custGeom>
                <a:avLst/>
                <a:gdLst/>
                <a:ahLst/>
                <a:cxnLst/>
                <a:rect l="l" t="t" r="r" b="b"/>
                <a:pathLst>
                  <a:path w="1773462" h="2079889">
                    <a:moveTo>
                      <a:pt x="21591" y="0"/>
                    </a:moveTo>
                    <a:lnTo>
                      <a:pt x="1751871" y="0"/>
                    </a:lnTo>
                    <a:cubicBezTo>
                      <a:pt x="1763795" y="0"/>
                      <a:pt x="1773462" y="9667"/>
                      <a:pt x="1773462" y="21591"/>
                    </a:cubicBezTo>
                    <a:lnTo>
                      <a:pt x="1773462" y="2058297"/>
                    </a:lnTo>
                    <a:cubicBezTo>
                      <a:pt x="1773462" y="2070222"/>
                      <a:pt x="1763795" y="2079889"/>
                      <a:pt x="1751871" y="2079889"/>
                    </a:cubicBezTo>
                    <a:lnTo>
                      <a:pt x="21591" y="2079889"/>
                    </a:lnTo>
                    <a:cubicBezTo>
                      <a:pt x="9667" y="2079889"/>
                      <a:pt x="0" y="2070222"/>
                      <a:pt x="0" y="2058297"/>
                    </a:cubicBezTo>
                    <a:lnTo>
                      <a:pt x="0" y="21591"/>
                    </a:lnTo>
                    <a:cubicBezTo>
                      <a:pt x="0" y="9667"/>
                      <a:pt x="9667" y="0"/>
                      <a:pt x="2159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050" cap="sq">
                <a:solidFill>
                  <a:srgbClr val="000001"/>
                </a:solidFill>
                <a:prstDash val="solid"/>
                <a:miter/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9525"/>
                <a:ext cx="1773462" cy="20894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84"/>
                  </a:lnSpc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0" y="0"/>
              <a:ext cx="8825832" cy="10210377"/>
              <a:chOff x="0" y="0"/>
              <a:chExt cx="1773462" cy="2051672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773462" cy="2051672"/>
              </a:xfrm>
              <a:custGeom>
                <a:avLst/>
                <a:gdLst/>
                <a:ahLst/>
                <a:cxnLst/>
                <a:rect l="l" t="t" r="r" b="b"/>
                <a:pathLst>
                  <a:path w="1773462" h="2051672">
                    <a:moveTo>
                      <a:pt x="21591" y="0"/>
                    </a:moveTo>
                    <a:lnTo>
                      <a:pt x="1751871" y="0"/>
                    </a:lnTo>
                    <a:cubicBezTo>
                      <a:pt x="1763795" y="0"/>
                      <a:pt x="1773462" y="9667"/>
                      <a:pt x="1773462" y="21591"/>
                    </a:cubicBezTo>
                    <a:lnTo>
                      <a:pt x="1773462" y="2030081"/>
                    </a:lnTo>
                    <a:cubicBezTo>
                      <a:pt x="1773462" y="2042006"/>
                      <a:pt x="1763795" y="2051672"/>
                      <a:pt x="1751871" y="2051672"/>
                    </a:cubicBezTo>
                    <a:lnTo>
                      <a:pt x="21591" y="2051672"/>
                    </a:lnTo>
                    <a:cubicBezTo>
                      <a:pt x="9667" y="2051672"/>
                      <a:pt x="0" y="2042006"/>
                      <a:pt x="0" y="2030081"/>
                    </a:cubicBezTo>
                    <a:lnTo>
                      <a:pt x="0" y="21591"/>
                    </a:lnTo>
                    <a:cubicBezTo>
                      <a:pt x="0" y="9667"/>
                      <a:pt x="9667" y="0"/>
                      <a:pt x="21591" y="0"/>
                    </a:cubicBezTo>
                    <a:close/>
                  </a:path>
                </a:pathLst>
              </a:custGeom>
              <a:solidFill>
                <a:srgbClr val="FFF8ED"/>
              </a:solidFill>
              <a:ln w="19050" cap="sq">
                <a:solidFill>
                  <a:srgbClr val="000001"/>
                </a:solidFill>
                <a:prstDash val="solid"/>
                <a:miter/>
              </a:ln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9525"/>
                <a:ext cx="1773462" cy="206119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84"/>
                  </a:lnSpc>
                </a:pPr>
                <a:endParaRPr/>
              </a:p>
            </p:txBody>
          </p:sp>
        </p:grpSp>
      </p:grpSp>
      <p:grpSp>
        <p:nvGrpSpPr>
          <p:cNvPr id="20" name="Group 20"/>
          <p:cNvGrpSpPr/>
          <p:nvPr/>
        </p:nvGrpSpPr>
        <p:grpSpPr>
          <a:xfrm>
            <a:off x="11018477" y="3436084"/>
            <a:ext cx="1211315" cy="3462458"/>
            <a:chOff x="0" y="0"/>
            <a:chExt cx="284352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84352" cy="812800"/>
            </a:xfrm>
            <a:custGeom>
              <a:avLst/>
              <a:gdLst/>
              <a:ahLst/>
              <a:cxnLst/>
              <a:rect l="l" t="t" r="r" b="b"/>
              <a:pathLst>
                <a:path w="284352" h="812800">
                  <a:moveTo>
                    <a:pt x="0" y="0"/>
                  </a:moveTo>
                  <a:lnTo>
                    <a:pt x="284352" y="0"/>
                  </a:lnTo>
                  <a:lnTo>
                    <a:pt x="28435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A4B6D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19050"/>
              <a:ext cx="284352" cy="831850"/>
            </a:xfrm>
            <a:prstGeom prst="rect">
              <a:avLst/>
            </a:prstGeom>
          </p:spPr>
          <p:txBody>
            <a:bodyPr lIns="77554" tIns="77554" rIns="77554" bIns="77554" rtlCol="0" anchor="ctr"/>
            <a:lstStyle/>
            <a:p>
              <a:pPr algn="ctr">
                <a:lnSpc>
                  <a:spcPts val="2976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2535162" y="3561429"/>
            <a:ext cx="1211315" cy="3337112"/>
            <a:chOff x="0" y="0"/>
            <a:chExt cx="284352" cy="783376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84352" cy="783376"/>
            </a:xfrm>
            <a:custGeom>
              <a:avLst/>
              <a:gdLst/>
              <a:ahLst/>
              <a:cxnLst/>
              <a:rect l="l" t="t" r="r" b="b"/>
              <a:pathLst>
                <a:path w="284352" h="783376">
                  <a:moveTo>
                    <a:pt x="0" y="0"/>
                  </a:moveTo>
                  <a:lnTo>
                    <a:pt x="284352" y="0"/>
                  </a:lnTo>
                  <a:lnTo>
                    <a:pt x="284352" y="783376"/>
                  </a:lnTo>
                  <a:lnTo>
                    <a:pt x="0" y="783376"/>
                  </a:lnTo>
                  <a:close/>
                </a:path>
              </a:pathLst>
            </a:custGeom>
            <a:solidFill>
              <a:srgbClr val="D14D4D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19050"/>
              <a:ext cx="284352" cy="802426"/>
            </a:xfrm>
            <a:prstGeom prst="rect">
              <a:avLst/>
            </a:prstGeom>
          </p:spPr>
          <p:txBody>
            <a:bodyPr lIns="77554" tIns="77554" rIns="77554" bIns="77554" rtlCol="0" anchor="ctr"/>
            <a:lstStyle/>
            <a:p>
              <a:pPr algn="ctr">
                <a:lnSpc>
                  <a:spcPts val="2976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4051847" y="4952935"/>
            <a:ext cx="1211315" cy="1945607"/>
            <a:chOff x="0" y="0"/>
            <a:chExt cx="284352" cy="456724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284352" cy="456724"/>
            </a:xfrm>
            <a:custGeom>
              <a:avLst/>
              <a:gdLst/>
              <a:ahLst/>
              <a:cxnLst/>
              <a:rect l="l" t="t" r="r" b="b"/>
              <a:pathLst>
                <a:path w="284352" h="456724">
                  <a:moveTo>
                    <a:pt x="0" y="0"/>
                  </a:moveTo>
                  <a:lnTo>
                    <a:pt x="284352" y="0"/>
                  </a:lnTo>
                  <a:lnTo>
                    <a:pt x="284352" y="456724"/>
                  </a:lnTo>
                  <a:lnTo>
                    <a:pt x="0" y="456724"/>
                  </a:lnTo>
                  <a:close/>
                </a:path>
              </a:pathLst>
            </a:custGeom>
            <a:solidFill>
              <a:srgbClr val="747575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19050"/>
              <a:ext cx="284352" cy="475774"/>
            </a:xfrm>
            <a:prstGeom prst="rect">
              <a:avLst/>
            </a:prstGeom>
          </p:spPr>
          <p:txBody>
            <a:bodyPr lIns="77554" tIns="77554" rIns="77554" bIns="77554" rtlCol="0" anchor="ctr"/>
            <a:lstStyle/>
            <a:p>
              <a:pPr algn="ctr">
                <a:lnSpc>
                  <a:spcPts val="2976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2599594" y="1861184"/>
            <a:ext cx="5095172" cy="417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1"/>
              </a:lnSpc>
            </a:pPr>
            <a:r>
              <a:rPr lang="en-US" sz="2422" b="1">
                <a:solidFill>
                  <a:srgbClr val="000000"/>
                </a:solidFill>
                <a:latin typeface="Raleway Heavy"/>
                <a:ea typeface="Raleway Heavy"/>
                <a:cs typeface="Raleway Heavy"/>
                <a:sym typeface="Raleway Heavy"/>
              </a:rPr>
              <a:t>Hours worked weekly in Cornwall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3690881" y="2991193"/>
            <a:ext cx="2329806" cy="438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26"/>
              </a:lnSpc>
            </a:pPr>
            <a:r>
              <a:rPr lang="en-US" sz="2519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Under 10 hours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3690881" y="4466376"/>
            <a:ext cx="1946503" cy="438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26"/>
              </a:lnSpc>
            </a:pPr>
            <a:r>
              <a:rPr lang="en-US" sz="2519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10 - 34 hours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3690881" y="5937115"/>
            <a:ext cx="1875160" cy="438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26"/>
              </a:lnSpc>
            </a:pPr>
            <a:r>
              <a:rPr lang="en-US" sz="2519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35-44 hours 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690881" y="7414520"/>
            <a:ext cx="2581781" cy="438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26"/>
              </a:lnSpc>
            </a:pPr>
            <a:r>
              <a:rPr lang="en-US" sz="2519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45 hours or more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6924665" y="2888465"/>
            <a:ext cx="777383" cy="625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7"/>
              </a:lnSpc>
            </a:pPr>
            <a:r>
              <a:rPr lang="en-US" sz="3597" b="1">
                <a:solidFill>
                  <a:srgbClr val="000000"/>
                </a:solidFill>
                <a:latin typeface="Raleway Heavy"/>
                <a:ea typeface="Raleway Heavy"/>
                <a:cs typeface="Raleway Heavy"/>
                <a:sym typeface="Raleway Heavy"/>
              </a:rPr>
              <a:t>5%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6799601" y="4363648"/>
            <a:ext cx="1027510" cy="625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7"/>
              </a:lnSpc>
            </a:pPr>
            <a:r>
              <a:rPr lang="en-US" sz="3597" b="1">
                <a:solidFill>
                  <a:srgbClr val="000000"/>
                </a:solidFill>
                <a:latin typeface="Raleway Heavy"/>
                <a:ea typeface="Raleway Heavy"/>
                <a:cs typeface="Raleway Heavy"/>
                <a:sym typeface="Raleway Heavy"/>
              </a:rPr>
              <a:t>34%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6799601" y="5834387"/>
            <a:ext cx="1027510" cy="625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7"/>
              </a:lnSpc>
            </a:pPr>
            <a:r>
              <a:rPr lang="en-US" sz="3597" b="1">
                <a:solidFill>
                  <a:srgbClr val="000000"/>
                </a:solidFill>
                <a:latin typeface="Raleway Heavy"/>
                <a:ea typeface="Raleway Heavy"/>
                <a:cs typeface="Raleway Heavy"/>
                <a:sym typeface="Raleway Heavy"/>
              </a:rPr>
              <a:t>44%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6799601" y="7311793"/>
            <a:ext cx="1027510" cy="625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7"/>
              </a:lnSpc>
            </a:pPr>
            <a:r>
              <a:rPr lang="en-US" sz="3597" b="1">
                <a:solidFill>
                  <a:srgbClr val="000000"/>
                </a:solidFill>
                <a:latin typeface="Raleway Heavy"/>
                <a:ea typeface="Raleway Heavy"/>
                <a:cs typeface="Raleway Heavy"/>
                <a:sym typeface="Raleway Heavy"/>
              </a:rPr>
              <a:t>17%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0372841" y="1908809"/>
            <a:ext cx="5535959" cy="417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1"/>
              </a:lnSpc>
            </a:pPr>
            <a:r>
              <a:rPr lang="en-US" sz="2422" b="1">
                <a:solidFill>
                  <a:srgbClr val="000000"/>
                </a:solidFill>
                <a:latin typeface="Raleway Heavy"/>
                <a:ea typeface="Raleway Heavy"/>
                <a:cs typeface="Raleway Heavy"/>
                <a:sym typeface="Raleway Heavy"/>
              </a:rPr>
              <a:t>Percentage of self employed people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1018477" y="6969224"/>
            <a:ext cx="1211315" cy="367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8"/>
              </a:lnSpc>
            </a:pPr>
            <a:r>
              <a:rPr lang="en-US" sz="2099" b="1">
                <a:solidFill>
                  <a:srgbClr val="000000"/>
                </a:solidFill>
                <a:latin typeface="Raleway Heavy"/>
                <a:ea typeface="Raleway Heavy"/>
                <a:cs typeface="Raleway Heavy"/>
                <a:sym typeface="Raleway Heavy"/>
              </a:rPr>
              <a:t>Cornwall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1138677" y="5513499"/>
            <a:ext cx="970917" cy="537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09"/>
              </a:lnSpc>
            </a:pPr>
            <a:r>
              <a:rPr lang="en-US" sz="3078" b="1">
                <a:solidFill>
                  <a:srgbClr val="FFFFFF"/>
                </a:solidFill>
                <a:latin typeface="Raleway Heavy"/>
                <a:ea typeface="Raleway Heavy"/>
                <a:cs typeface="Raleway Heavy"/>
                <a:sym typeface="Raleway Heavy"/>
              </a:rPr>
              <a:t>9.8%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2655362" y="5513499"/>
            <a:ext cx="970917" cy="537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09"/>
              </a:lnSpc>
            </a:pPr>
            <a:r>
              <a:rPr lang="en-US" sz="3078" b="1">
                <a:solidFill>
                  <a:srgbClr val="FFFFFF"/>
                </a:solidFill>
                <a:latin typeface="Raleway Heavy"/>
                <a:ea typeface="Raleway Heavy"/>
                <a:cs typeface="Raleway Heavy"/>
                <a:sym typeface="Raleway Heavy"/>
              </a:rPr>
              <a:t>9.6%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4168178" y="5513499"/>
            <a:ext cx="970917" cy="537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09"/>
              </a:lnSpc>
            </a:pPr>
            <a:r>
              <a:rPr lang="en-US" sz="3078" b="1">
                <a:solidFill>
                  <a:srgbClr val="FFFFFF"/>
                </a:solidFill>
                <a:latin typeface="Raleway Heavy"/>
                <a:ea typeface="Raleway Heavy"/>
                <a:cs typeface="Raleway Heavy"/>
                <a:sym typeface="Raleway Heavy"/>
              </a:rPr>
              <a:t>8.1%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2535162" y="6969224"/>
            <a:ext cx="1211315" cy="7309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8"/>
              </a:lnSpc>
            </a:pPr>
            <a:r>
              <a:rPr lang="en-US" sz="2099" b="1">
                <a:solidFill>
                  <a:srgbClr val="000000"/>
                </a:solidFill>
                <a:latin typeface="Raleway Heavy"/>
                <a:ea typeface="Raleway Heavy"/>
                <a:cs typeface="Raleway Heavy"/>
                <a:sym typeface="Raleway Heavy"/>
              </a:rPr>
              <a:t>South West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4051847" y="6969224"/>
            <a:ext cx="1211315" cy="367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8"/>
              </a:lnSpc>
            </a:pPr>
            <a:r>
              <a:rPr lang="en-US" sz="2099" b="1">
                <a:solidFill>
                  <a:srgbClr val="000000"/>
                </a:solidFill>
                <a:latin typeface="Raleway Heavy"/>
                <a:ea typeface="Raleway Heavy"/>
                <a:cs typeface="Raleway Heavy"/>
                <a:sym typeface="Raleway Heavy"/>
              </a:rPr>
              <a:t>England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40713" y="-1311946"/>
            <a:ext cx="20841749" cy="12930909"/>
          </a:xfrm>
          <a:custGeom>
            <a:avLst/>
            <a:gdLst/>
            <a:ahLst/>
            <a:cxnLst/>
            <a:rect l="l" t="t" r="r" b="b"/>
            <a:pathLst>
              <a:path w="20841749" h="12930909">
                <a:moveTo>
                  <a:pt x="0" y="0"/>
                </a:moveTo>
                <a:lnTo>
                  <a:pt x="20841749" y="0"/>
                </a:lnTo>
                <a:lnTo>
                  <a:pt x="20841749" y="12930909"/>
                </a:lnTo>
                <a:lnTo>
                  <a:pt x="0" y="129309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9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653385" y="2530781"/>
            <a:ext cx="12981231" cy="5225437"/>
            <a:chOff x="0" y="0"/>
            <a:chExt cx="3418925" cy="137624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18925" cy="1376247"/>
            </a:xfrm>
            <a:custGeom>
              <a:avLst/>
              <a:gdLst/>
              <a:ahLst/>
              <a:cxnLst/>
              <a:rect l="l" t="t" r="r" b="b"/>
              <a:pathLst>
                <a:path w="3418925" h="1376247">
                  <a:moveTo>
                    <a:pt x="8115" y="0"/>
                  </a:moveTo>
                  <a:lnTo>
                    <a:pt x="3410810" y="0"/>
                  </a:lnTo>
                  <a:cubicBezTo>
                    <a:pt x="3412962" y="0"/>
                    <a:pt x="3415026" y="855"/>
                    <a:pt x="3416548" y="2377"/>
                  </a:cubicBezTo>
                  <a:cubicBezTo>
                    <a:pt x="3418070" y="3899"/>
                    <a:pt x="3418925" y="5963"/>
                    <a:pt x="3418925" y="8115"/>
                  </a:cubicBezTo>
                  <a:lnTo>
                    <a:pt x="3418925" y="1368132"/>
                  </a:lnTo>
                  <a:cubicBezTo>
                    <a:pt x="3418925" y="1372614"/>
                    <a:pt x="3415292" y="1376247"/>
                    <a:pt x="3410810" y="1376247"/>
                  </a:cubicBezTo>
                  <a:lnTo>
                    <a:pt x="8115" y="1376247"/>
                  </a:lnTo>
                  <a:cubicBezTo>
                    <a:pt x="3633" y="1376247"/>
                    <a:pt x="0" y="1372614"/>
                    <a:pt x="0" y="1368132"/>
                  </a:cubicBezTo>
                  <a:lnTo>
                    <a:pt x="0" y="8115"/>
                  </a:lnTo>
                  <a:cubicBezTo>
                    <a:pt x="0" y="3633"/>
                    <a:pt x="3633" y="0"/>
                    <a:pt x="8115" y="0"/>
                  </a:cubicBezTo>
                  <a:close/>
                </a:path>
              </a:pathLst>
            </a:custGeom>
            <a:solidFill>
              <a:srgbClr val="2EA3A9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418925" cy="1423872"/>
            </a:xfrm>
            <a:prstGeom prst="rect">
              <a:avLst/>
            </a:prstGeom>
          </p:spPr>
          <p:txBody>
            <a:bodyPr lIns="69124" tIns="69124" rIns="69124" bIns="69124" rtlCol="0" anchor="ctr"/>
            <a:lstStyle/>
            <a:p>
              <a:pPr algn="ctr">
                <a:lnSpc>
                  <a:spcPts val="6191"/>
                </a:lnSpc>
              </a:pPr>
              <a:r>
                <a:rPr lang="en-US" sz="4762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Let’s explore some of Cornwall’s biggest industries with the Cornwall Opportunities portal!</a:t>
              </a:r>
            </a:p>
          </p:txBody>
        </p:sp>
      </p:grpSp>
      <p:sp>
        <p:nvSpPr>
          <p:cNvPr id="6" name="AutoShape 6"/>
          <p:cNvSpPr/>
          <p:nvPr/>
        </p:nvSpPr>
        <p:spPr>
          <a:xfrm flipV="1">
            <a:off x="10348761" y="5933187"/>
            <a:ext cx="1716509" cy="12961"/>
          </a:xfrm>
          <a:prstGeom prst="line">
            <a:avLst/>
          </a:prstGeom>
          <a:ln w="152400" cap="rnd">
            <a:solidFill>
              <a:srgbClr val="F2A424"/>
            </a:solidFill>
            <a:prstDash val="solid"/>
            <a:headEnd type="none" w="sm" len="sm"/>
            <a:tailEnd type="arrow" w="med" len="sm"/>
          </a:ln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hlinkClick r:id="rId3" tooltip="https://www.youtube.com/watch?v=N5wojeh8-HE"/>
          </p:cNvPr>
          <p:cNvSpPr/>
          <p:nvPr/>
        </p:nvSpPr>
        <p:spPr>
          <a:xfrm>
            <a:off x="1028700" y="1028700"/>
            <a:ext cx="16230600" cy="8399336"/>
          </a:xfrm>
          <a:custGeom>
            <a:avLst/>
            <a:gdLst/>
            <a:ahLst/>
            <a:cxnLst/>
            <a:rect l="l" t="t" r="r" b="b"/>
            <a:pathLst>
              <a:path w="16230600" h="8399336">
                <a:moveTo>
                  <a:pt x="0" y="0"/>
                </a:moveTo>
                <a:lnTo>
                  <a:pt x="16230600" y="0"/>
                </a:lnTo>
                <a:lnTo>
                  <a:pt x="16230600" y="8399336"/>
                </a:lnTo>
                <a:lnTo>
                  <a:pt x="0" y="83993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3">
            <a:hlinkClick r:id="rId3" tooltip="https://www.youtube.com/watch?v=N5wojeh8-HE"/>
          </p:cNvPr>
          <p:cNvSpPr/>
          <p:nvPr/>
        </p:nvSpPr>
        <p:spPr>
          <a:xfrm>
            <a:off x="7086600" y="30861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971474" y="-1321955"/>
            <a:ext cx="15526795" cy="12930909"/>
          </a:xfrm>
          <a:custGeom>
            <a:avLst/>
            <a:gdLst/>
            <a:ahLst/>
            <a:cxnLst/>
            <a:rect l="l" t="t" r="r" b="b"/>
            <a:pathLst>
              <a:path w="15526795" h="12930909">
                <a:moveTo>
                  <a:pt x="0" y="0"/>
                </a:moveTo>
                <a:lnTo>
                  <a:pt x="15526795" y="0"/>
                </a:lnTo>
                <a:lnTo>
                  <a:pt x="15526795" y="12930910"/>
                </a:lnTo>
                <a:lnTo>
                  <a:pt x="0" y="129309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500" r="-1250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305259" y="1264328"/>
            <a:ext cx="6857447" cy="1311368"/>
            <a:chOff x="0" y="0"/>
            <a:chExt cx="1762600" cy="3370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62600" cy="337067"/>
            </a:xfrm>
            <a:custGeom>
              <a:avLst/>
              <a:gdLst/>
              <a:ahLst/>
              <a:cxnLst/>
              <a:rect l="l" t="t" r="r" b="b"/>
              <a:pathLst>
                <a:path w="1762600" h="337067">
                  <a:moveTo>
                    <a:pt x="58242" y="0"/>
                  </a:moveTo>
                  <a:lnTo>
                    <a:pt x="1704357" y="0"/>
                  </a:lnTo>
                  <a:cubicBezTo>
                    <a:pt x="1736524" y="0"/>
                    <a:pt x="1762600" y="26076"/>
                    <a:pt x="1762600" y="58242"/>
                  </a:cubicBezTo>
                  <a:lnTo>
                    <a:pt x="1762600" y="278825"/>
                  </a:lnTo>
                  <a:cubicBezTo>
                    <a:pt x="1762600" y="310991"/>
                    <a:pt x="1736524" y="337067"/>
                    <a:pt x="1704357" y="337067"/>
                  </a:cubicBezTo>
                  <a:lnTo>
                    <a:pt x="58242" y="337067"/>
                  </a:lnTo>
                  <a:cubicBezTo>
                    <a:pt x="26076" y="337067"/>
                    <a:pt x="0" y="310991"/>
                    <a:pt x="0" y="278825"/>
                  </a:cubicBezTo>
                  <a:lnTo>
                    <a:pt x="0" y="58242"/>
                  </a:lnTo>
                  <a:cubicBezTo>
                    <a:pt x="0" y="26076"/>
                    <a:pt x="26076" y="0"/>
                    <a:pt x="58242" y="0"/>
                  </a:cubicBezTo>
                  <a:close/>
                </a:path>
              </a:pathLst>
            </a:custGeom>
            <a:solidFill>
              <a:srgbClr val="27AAE2"/>
            </a:solidFill>
            <a:ln w="28575" cap="rnd">
              <a:solidFill>
                <a:srgbClr val="000001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1762600" cy="403742"/>
            </a:xfrm>
            <a:prstGeom prst="rect">
              <a:avLst/>
            </a:prstGeom>
          </p:spPr>
          <p:txBody>
            <a:bodyPr lIns="70829" tIns="70829" rIns="70829" bIns="70829" rtlCol="0" anchor="ctr"/>
            <a:lstStyle/>
            <a:p>
              <a:pPr algn="ctr">
                <a:lnSpc>
                  <a:spcPts val="7431"/>
                </a:lnSpc>
              </a:pPr>
              <a:r>
                <a:rPr lang="en-US" sz="5716" b="1" u="sng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  <a:hlinkClick r:id="rId4" tooltip="https://www.cornwall-opportunities.co.uk/industries/construction/"/>
                </a:rPr>
                <a:t>Construction</a:t>
              </a:r>
            </a:p>
          </p:txBody>
        </p:sp>
      </p:grpSp>
      <p:sp>
        <p:nvSpPr>
          <p:cNvPr id="6" name="Freeform 6"/>
          <p:cNvSpPr/>
          <p:nvPr/>
        </p:nvSpPr>
        <p:spPr>
          <a:xfrm rot="-128117">
            <a:off x="7225554" y="2148847"/>
            <a:ext cx="618931" cy="853698"/>
          </a:xfrm>
          <a:custGeom>
            <a:avLst/>
            <a:gdLst/>
            <a:ahLst/>
            <a:cxnLst/>
            <a:rect l="l" t="t" r="r" b="b"/>
            <a:pathLst>
              <a:path w="618931" h="853698">
                <a:moveTo>
                  <a:pt x="0" y="0"/>
                </a:moveTo>
                <a:lnTo>
                  <a:pt x="618930" y="0"/>
                </a:lnTo>
                <a:lnTo>
                  <a:pt x="618930" y="853698"/>
                </a:lnTo>
                <a:lnTo>
                  <a:pt x="0" y="8536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056255" y="336058"/>
            <a:ext cx="6828109" cy="9651038"/>
          </a:xfrm>
          <a:custGeom>
            <a:avLst/>
            <a:gdLst/>
            <a:ahLst/>
            <a:cxnLst/>
            <a:rect l="l" t="t" r="r" b="b"/>
            <a:pathLst>
              <a:path w="6828109" h="9651038">
                <a:moveTo>
                  <a:pt x="0" y="0"/>
                </a:moveTo>
                <a:lnTo>
                  <a:pt x="6828110" y="0"/>
                </a:lnTo>
                <a:lnTo>
                  <a:pt x="6828110" y="9651038"/>
                </a:lnTo>
                <a:lnTo>
                  <a:pt x="0" y="96510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A3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766167" y="8752309"/>
            <a:ext cx="5925766" cy="667606"/>
          </a:xfrm>
          <a:custGeom>
            <a:avLst/>
            <a:gdLst/>
            <a:ahLst/>
            <a:cxnLst/>
            <a:rect l="l" t="t" r="r" b="b"/>
            <a:pathLst>
              <a:path w="5925766" h="667606">
                <a:moveTo>
                  <a:pt x="0" y="0"/>
                </a:moveTo>
                <a:lnTo>
                  <a:pt x="5925766" y="0"/>
                </a:lnTo>
                <a:lnTo>
                  <a:pt x="5925766" y="667606"/>
                </a:lnTo>
                <a:lnTo>
                  <a:pt x="0" y="6676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3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986151" y="796888"/>
            <a:ext cx="6470376" cy="6470376"/>
          </a:xfrm>
          <a:custGeom>
            <a:avLst/>
            <a:gdLst/>
            <a:ahLst/>
            <a:cxnLst/>
            <a:rect l="l" t="t" r="r" b="b"/>
            <a:pathLst>
              <a:path w="6470376" h="6470376">
                <a:moveTo>
                  <a:pt x="0" y="0"/>
                </a:moveTo>
                <a:lnTo>
                  <a:pt x="6470375" y="0"/>
                </a:lnTo>
                <a:lnTo>
                  <a:pt x="6470375" y="6470375"/>
                </a:lnTo>
                <a:lnTo>
                  <a:pt x="0" y="64703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162600" y="8847497"/>
            <a:ext cx="5086710" cy="712139"/>
          </a:xfrm>
          <a:custGeom>
            <a:avLst/>
            <a:gdLst/>
            <a:ahLst/>
            <a:cxnLst/>
            <a:rect l="l" t="t" r="r" b="b"/>
            <a:pathLst>
              <a:path w="5086710" h="712139">
                <a:moveTo>
                  <a:pt x="0" y="0"/>
                </a:moveTo>
                <a:lnTo>
                  <a:pt x="5086710" y="0"/>
                </a:lnTo>
                <a:lnTo>
                  <a:pt x="5086710" y="712139"/>
                </a:lnTo>
                <a:lnTo>
                  <a:pt x="0" y="7121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9541014" y="4732774"/>
            <a:ext cx="6760835" cy="1630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42"/>
              </a:lnSpc>
            </a:pPr>
            <a:r>
              <a:rPr lang="en-US" sz="9602" b="1">
                <a:solidFill>
                  <a:srgbClr val="FFFFFF"/>
                </a:solidFill>
                <a:latin typeface="Raleway Heavy"/>
                <a:ea typeface="Raleway Heavy"/>
                <a:cs typeface="Raleway Heavy"/>
                <a:sym typeface="Raleway Heavy"/>
              </a:rPr>
              <a:t>Session 1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573270" y="6642000"/>
            <a:ext cx="9728580" cy="797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56"/>
              </a:lnSpc>
            </a:pPr>
            <a:r>
              <a:rPr lang="en-US" sz="4682" b="1">
                <a:solidFill>
                  <a:srgbClr val="FFFFFF"/>
                </a:solidFill>
                <a:latin typeface="Raleway Heavy"/>
                <a:ea typeface="Raleway Heavy"/>
                <a:cs typeface="Raleway Heavy"/>
                <a:sym typeface="Raleway Heavy"/>
              </a:rPr>
              <a:t>Unlocking Cornwall’s Industries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A3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485650" y="-1537407"/>
            <a:ext cx="27485357" cy="13361814"/>
          </a:xfrm>
          <a:custGeom>
            <a:avLst/>
            <a:gdLst/>
            <a:ahLst/>
            <a:cxnLst/>
            <a:rect l="l" t="t" r="r" b="b"/>
            <a:pathLst>
              <a:path w="27485357" h="13361814">
                <a:moveTo>
                  <a:pt x="0" y="0"/>
                </a:moveTo>
                <a:lnTo>
                  <a:pt x="27485358" y="0"/>
                </a:lnTo>
                <a:lnTo>
                  <a:pt x="27485358" y="13361814"/>
                </a:lnTo>
                <a:lnTo>
                  <a:pt x="0" y="133618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 l="-2579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15801" y="398873"/>
            <a:ext cx="7586801" cy="5717528"/>
            <a:chOff x="0" y="0"/>
            <a:chExt cx="10115735" cy="7623371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0115735" cy="7623371"/>
              <a:chOff x="0" y="0"/>
              <a:chExt cx="6850380" cy="516255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48260" y="38100"/>
                <a:ext cx="6784340" cy="5120640"/>
              </a:xfrm>
              <a:custGeom>
                <a:avLst/>
                <a:gdLst/>
                <a:ahLst/>
                <a:cxnLst/>
                <a:rect l="l" t="t" r="r" b="b"/>
                <a:pathLst>
                  <a:path w="6784340" h="5120640">
                    <a:moveTo>
                      <a:pt x="2540" y="4627880"/>
                    </a:moveTo>
                    <a:cubicBezTo>
                      <a:pt x="29210" y="4526280"/>
                      <a:pt x="55880" y="4479290"/>
                      <a:pt x="55880" y="4479290"/>
                    </a:cubicBezTo>
                    <a:cubicBezTo>
                      <a:pt x="55880" y="4479290"/>
                      <a:pt x="105410" y="4395470"/>
                      <a:pt x="143510" y="4343400"/>
                    </a:cubicBezTo>
                    <a:cubicBezTo>
                      <a:pt x="200660" y="4265930"/>
                      <a:pt x="288290" y="4150360"/>
                      <a:pt x="372110" y="4062730"/>
                    </a:cubicBezTo>
                    <a:cubicBezTo>
                      <a:pt x="457200" y="3972560"/>
                      <a:pt x="553720" y="3891280"/>
                      <a:pt x="651510" y="3808730"/>
                    </a:cubicBezTo>
                    <a:cubicBezTo>
                      <a:pt x="751840" y="3722370"/>
                      <a:pt x="863600" y="3638550"/>
                      <a:pt x="967740" y="3557270"/>
                    </a:cubicBezTo>
                    <a:cubicBezTo>
                      <a:pt x="1065530" y="3479800"/>
                      <a:pt x="1162050" y="3404870"/>
                      <a:pt x="1257300" y="3331210"/>
                    </a:cubicBezTo>
                    <a:cubicBezTo>
                      <a:pt x="1348740" y="3260090"/>
                      <a:pt x="1437640" y="3199130"/>
                      <a:pt x="1529080" y="3124200"/>
                    </a:cubicBezTo>
                    <a:cubicBezTo>
                      <a:pt x="1626870" y="3044190"/>
                      <a:pt x="1774190" y="2901950"/>
                      <a:pt x="1827530" y="2862580"/>
                    </a:cubicBezTo>
                    <a:cubicBezTo>
                      <a:pt x="1845310" y="2848610"/>
                      <a:pt x="1858010" y="2853690"/>
                      <a:pt x="1865630" y="2838450"/>
                    </a:cubicBezTo>
                    <a:cubicBezTo>
                      <a:pt x="1885950" y="2800350"/>
                      <a:pt x="1878330" y="2675890"/>
                      <a:pt x="1858010" y="2588260"/>
                    </a:cubicBezTo>
                    <a:cubicBezTo>
                      <a:pt x="1835150" y="2482850"/>
                      <a:pt x="1761490" y="2368550"/>
                      <a:pt x="1711960" y="2251710"/>
                    </a:cubicBezTo>
                    <a:cubicBezTo>
                      <a:pt x="1657350" y="2124710"/>
                      <a:pt x="1568450" y="1995170"/>
                      <a:pt x="1544320" y="1854200"/>
                    </a:cubicBezTo>
                    <a:cubicBezTo>
                      <a:pt x="1520190" y="1705610"/>
                      <a:pt x="1551940" y="1521460"/>
                      <a:pt x="1578610" y="1377950"/>
                    </a:cubicBezTo>
                    <a:cubicBezTo>
                      <a:pt x="1600200" y="1257300"/>
                      <a:pt x="1633220" y="1156970"/>
                      <a:pt x="1675130" y="1047750"/>
                    </a:cubicBezTo>
                    <a:cubicBezTo>
                      <a:pt x="1719580" y="932180"/>
                      <a:pt x="1770380" y="807720"/>
                      <a:pt x="1841500" y="702310"/>
                    </a:cubicBezTo>
                    <a:cubicBezTo>
                      <a:pt x="1911350" y="595630"/>
                      <a:pt x="2005330" y="490220"/>
                      <a:pt x="2099310" y="410210"/>
                    </a:cubicBezTo>
                    <a:cubicBezTo>
                      <a:pt x="2185670" y="336550"/>
                      <a:pt x="2277110" y="285750"/>
                      <a:pt x="2378710" y="233680"/>
                    </a:cubicBezTo>
                    <a:cubicBezTo>
                      <a:pt x="2485390" y="179070"/>
                      <a:pt x="2611120" y="129540"/>
                      <a:pt x="2726690" y="95250"/>
                    </a:cubicBezTo>
                    <a:cubicBezTo>
                      <a:pt x="2835910" y="63500"/>
                      <a:pt x="2942590" y="45720"/>
                      <a:pt x="3054350" y="31750"/>
                    </a:cubicBezTo>
                    <a:cubicBezTo>
                      <a:pt x="3169920" y="17780"/>
                      <a:pt x="3296920" y="0"/>
                      <a:pt x="3411220" y="12700"/>
                    </a:cubicBezTo>
                    <a:cubicBezTo>
                      <a:pt x="3519170" y="24130"/>
                      <a:pt x="3624580" y="54610"/>
                      <a:pt x="3724910" y="102870"/>
                    </a:cubicBezTo>
                    <a:cubicBezTo>
                      <a:pt x="3829050" y="153670"/>
                      <a:pt x="3917950" y="260350"/>
                      <a:pt x="4022090" y="314960"/>
                    </a:cubicBezTo>
                    <a:cubicBezTo>
                      <a:pt x="4122420" y="369570"/>
                      <a:pt x="4244340" y="373380"/>
                      <a:pt x="4337050" y="433070"/>
                    </a:cubicBezTo>
                    <a:cubicBezTo>
                      <a:pt x="4432300" y="495300"/>
                      <a:pt x="4505960" y="586740"/>
                      <a:pt x="4580890" y="683260"/>
                    </a:cubicBezTo>
                    <a:cubicBezTo>
                      <a:pt x="4667250" y="792480"/>
                      <a:pt x="4761230" y="937260"/>
                      <a:pt x="4818380" y="1060450"/>
                    </a:cubicBezTo>
                    <a:cubicBezTo>
                      <a:pt x="4866640" y="1167130"/>
                      <a:pt x="4888230" y="1266190"/>
                      <a:pt x="4916170" y="1374140"/>
                    </a:cubicBezTo>
                    <a:cubicBezTo>
                      <a:pt x="4944110" y="1488440"/>
                      <a:pt x="4972050" y="1611630"/>
                      <a:pt x="4983480" y="1729740"/>
                    </a:cubicBezTo>
                    <a:cubicBezTo>
                      <a:pt x="4994910" y="1846580"/>
                      <a:pt x="4983480" y="1964690"/>
                      <a:pt x="4984750" y="2081530"/>
                    </a:cubicBezTo>
                    <a:cubicBezTo>
                      <a:pt x="4987290" y="2194560"/>
                      <a:pt x="4982210" y="2305050"/>
                      <a:pt x="4994910" y="2419350"/>
                    </a:cubicBezTo>
                    <a:cubicBezTo>
                      <a:pt x="5007610" y="2536190"/>
                      <a:pt x="4993640" y="2697480"/>
                      <a:pt x="5062220" y="2773680"/>
                    </a:cubicBezTo>
                    <a:cubicBezTo>
                      <a:pt x="5132070" y="2851150"/>
                      <a:pt x="5306060" y="2830830"/>
                      <a:pt x="5415280" y="2879090"/>
                    </a:cubicBezTo>
                    <a:cubicBezTo>
                      <a:pt x="5520690" y="2926080"/>
                      <a:pt x="5612130" y="2998470"/>
                      <a:pt x="5707380" y="3058160"/>
                    </a:cubicBezTo>
                    <a:cubicBezTo>
                      <a:pt x="5801360" y="3116580"/>
                      <a:pt x="5897880" y="3163570"/>
                      <a:pt x="5985510" y="3235960"/>
                    </a:cubicBezTo>
                    <a:cubicBezTo>
                      <a:pt x="6079490" y="3314700"/>
                      <a:pt x="6169660" y="3421380"/>
                      <a:pt x="6249670" y="3520440"/>
                    </a:cubicBezTo>
                    <a:cubicBezTo>
                      <a:pt x="6327140" y="3615690"/>
                      <a:pt x="6403340" y="3717290"/>
                      <a:pt x="6459220" y="3816350"/>
                    </a:cubicBezTo>
                    <a:cubicBezTo>
                      <a:pt x="6508750" y="3906520"/>
                      <a:pt x="6536690" y="4023360"/>
                      <a:pt x="6572250" y="4086860"/>
                    </a:cubicBezTo>
                    <a:cubicBezTo>
                      <a:pt x="6592570" y="4124960"/>
                      <a:pt x="6610350" y="4131310"/>
                      <a:pt x="6630670" y="4170680"/>
                    </a:cubicBezTo>
                    <a:cubicBezTo>
                      <a:pt x="6668770" y="4249420"/>
                      <a:pt x="6736080" y="4422140"/>
                      <a:pt x="6750050" y="4544060"/>
                    </a:cubicBezTo>
                    <a:cubicBezTo>
                      <a:pt x="6762750" y="4654550"/>
                      <a:pt x="6784340" y="4784090"/>
                      <a:pt x="6720840" y="4867910"/>
                    </a:cubicBezTo>
                    <a:cubicBezTo>
                      <a:pt x="6637020" y="4978400"/>
                      <a:pt x="6310630" y="5120640"/>
                      <a:pt x="6187440" y="5072380"/>
                    </a:cubicBezTo>
                    <a:cubicBezTo>
                      <a:pt x="6076950" y="5029200"/>
                      <a:pt x="6018530" y="4682490"/>
                      <a:pt x="5986780" y="4668520"/>
                    </a:cubicBezTo>
                    <a:cubicBezTo>
                      <a:pt x="5980430" y="4665980"/>
                      <a:pt x="5977890" y="4676140"/>
                      <a:pt x="5972810" y="4673600"/>
                    </a:cubicBezTo>
                    <a:cubicBezTo>
                      <a:pt x="5943600" y="4660900"/>
                      <a:pt x="5869940" y="4436110"/>
                      <a:pt x="5789930" y="4344670"/>
                    </a:cubicBezTo>
                    <a:cubicBezTo>
                      <a:pt x="5712460" y="4253230"/>
                      <a:pt x="5600700" y="4196080"/>
                      <a:pt x="5502910" y="4122420"/>
                    </a:cubicBezTo>
                    <a:cubicBezTo>
                      <a:pt x="5405120" y="4047490"/>
                      <a:pt x="5308600" y="3961130"/>
                      <a:pt x="5205730" y="3900170"/>
                    </a:cubicBezTo>
                    <a:cubicBezTo>
                      <a:pt x="5106670" y="3840480"/>
                      <a:pt x="4982210" y="3811270"/>
                      <a:pt x="4895850" y="3759200"/>
                    </a:cubicBezTo>
                    <a:cubicBezTo>
                      <a:pt x="4824730" y="3716020"/>
                      <a:pt x="4768850" y="3647440"/>
                      <a:pt x="4718050" y="3619500"/>
                    </a:cubicBezTo>
                    <a:cubicBezTo>
                      <a:pt x="4687570" y="3602990"/>
                      <a:pt x="4658360" y="3602990"/>
                      <a:pt x="4636770" y="3591560"/>
                    </a:cubicBezTo>
                    <a:cubicBezTo>
                      <a:pt x="4618990" y="3582670"/>
                      <a:pt x="4597400" y="3558540"/>
                      <a:pt x="4594860" y="3559810"/>
                    </a:cubicBezTo>
                    <a:cubicBezTo>
                      <a:pt x="4594860" y="3559810"/>
                      <a:pt x="4599940" y="3568700"/>
                      <a:pt x="4599940" y="3568700"/>
                    </a:cubicBezTo>
                    <a:cubicBezTo>
                      <a:pt x="4598670" y="3569970"/>
                      <a:pt x="4579620" y="3548380"/>
                      <a:pt x="4568190" y="3539490"/>
                    </a:cubicBezTo>
                    <a:cubicBezTo>
                      <a:pt x="4558030" y="3529330"/>
                      <a:pt x="4542790" y="3521710"/>
                      <a:pt x="4535170" y="3512820"/>
                    </a:cubicBezTo>
                    <a:cubicBezTo>
                      <a:pt x="4528820" y="3506470"/>
                      <a:pt x="4527550" y="3500120"/>
                      <a:pt x="4522470" y="3495040"/>
                    </a:cubicBezTo>
                    <a:cubicBezTo>
                      <a:pt x="4518660" y="3489960"/>
                      <a:pt x="4512310" y="3487420"/>
                      <a:pt x="4507230" y="3479800"/>
                    </a:cubicBezTo>
                    <a:cubicBezTo>
                      <a:pt x="4499610" y="3470910"/>
                      <a:pt x="4494530" y="3454400"/>
                      <a:pt x="4486910" y="3441700"/>
                    </a:cubicBezTo>
                    <a:cubicBezTo>
                      <a:pt x="4480560" y="3430270"/>
                      <a:pt x="4467860" y="3417570"/>
                      <a:pt x="4464050" y="3406140"/>
                    </a:cubicBezTo>
                    <a:cubicBezTo>
                      <a:pt x="4460240" y="3398520"/>
                      <a:pt x="4460240" y="3392170"/>
                      <a:pt x="4457700" y="3385820"/>
                    </a:cubicBezTo>
                    <a:cubicBezTo>
                      <a:pt x="4455160" y="3379470"/>
                      <a:pt x="4450080" y="3374390"/>
                      <a:pt x="4447540" y="3366770"/>
                    </a:cubicBezTo>
                    <a:cubicBezTo>
                      <a:pt x="4443730" y="3355340"/>
                      <a:pt x="4443730" y="3337560"/>
                      <a:pt x="4441190" y="3323590"/>
                    </a:cubicBezTo>
                    <a:cubicBezTo>
                      <a:pt x="4438650" y="3309620"/>
                      <a:pt x="4431030" y="3294380"/>
                      <a:pt x="4429760" y="3282950"/>
                    </a:cubicBezTo>
                    <a:cubicBezTo>
                      <a:pt x="4429760" y="3274060"/>
                      <a:pt x="4432300" y="3267710"/>
                      <a:pt x="4431030" y="3261360"/>
                    </a:cubicBezTo>
                    <a:cubicBezTo>
                      <a:pt x="4431030" y="3253740"/>
                      <a:pt x="4428490" y="3247390"/>
                      <a:pt x="4428490" y="3239770"/>
                    </a:cubicBezTo>
                    <a:cubicBezTo>
                      <a:pt x="4428490" y="3229610"/>
                      <a:pt x="4436110" y="3221990"/>
                      <a:pt x="4433570" y="3206750"/>
                    </a:cubicBezTo>
                    <a:cubicBezTo>
                      <a:pt x="4428490" y="3161030"/>
                      <a:pt x="4357370" y="3048000"/>
                      <a:pt x="4324350" y="2955290"/>
                    </a:cubicBezTo>
                    <a:cubicBezTo>
                      <a:pt x="4286250" y="2846070"/>
                      <a:pt x="4245610" y="2712720"/>
                      <a:pt x="4224020" y="2590800"/>
                    </a:cubicBezTo>
                    <a:cubicBezTo>
                      <a:pt x="4203700" y="2470150"/>
                      <a:pt x="4192270" y="2344420"/>
                      <a:pt x="4194810" y="2225040"/>
                    </a:cubicBezTo>
                    <a:cubicBezTo>
                      <a:pt x="4198620" y="2112010"/>
                      <a:pt x="4245610" y="2011680"/>
                      <a:pt x="4239260" y="1893570"/>
                    </a:cubicBezTo>
                    <a:cubicBezTo>
                      <a:pt x="4232910" y="1753870"/>
                      <a:pt x="4184650" y="1576070"/>
                      <a:pt x="4132580" y="1446530"/>
                    </a:cubicBezTo>
                    <a:cubicBezTo>
                      <a:pt x="4088130" y="1336040"/>
                      <a:pt x="4037330" y="1235710"/>
                      <a:pt x="3962400" y="1156970"/>
                    </a:cubicBezTo>
                    <a:cubicBezTo>
                      <a:pt x="3886200" y="1078230"/>
                      <a:pt x="3780790" y="1031240"/>
                      <a:pt x="3680460" y="972820"/>
                    </a:cubicBezTo>
                    <a:cubicBezTo>
                      <a:pt x="3571240" y="909320"/>
                      <a:pt x="3446780" y="815340"/>
                      <a:pt x="3327400" y="793750"/>
                    </a:cubicBezTo>
                    <a:cubicBezTo>
                      <a:pt x="3215640" y="772160"/>
                      <a:pt x="3100070" y="807720"/>
                      <a:pt x="2988310" y="826770"/>
                    </a:cubicBezTo>
                    <a:cubicBezTo>
                      <a:pt x="2874010" y="847090"/>
                      <a:pt x="2738120" y="847090"/>
                      <a:pt x="2646680" y="910590"/>
                    </a:cubicBezTo>
                    <a:cubicBezTo>
                      <a:pt x="2550160" y="976630"/>
                      <a:pt x="2484120" y="1113790"/>
                      <a:pt x="2426970" y="1225550"/>
                    </a:cubicBezTo>
                    <a:cubicBezTo>
                      <a:pt x="2371090" y="1336040"/>
                      <a:pt x="2308860" y="1459230"/>
                      <a:pt x="2303780" y="1576070"/>
                    </a:cubicBezTo>
                    <a:cubicBezTo>
                      <a:pt x="2299970" y="1690370"/>
                      <a:pt x="2353310" y="1808480"/>
                      <a:pt x="2393950" y="1918970"/>
                    </a:cubicBezTo>
                    <a:cubicBezTo>
                      <a:pt x="2434590" y="2032000"/>
                      <a:pt x="2514600" y="2129790"/>
                      <a:pt x="2550160" y="2249170"/>
                    </a:cubicBezTo>
                    <a:cubicBezTo>
                      <a:pt x="2588260" y="2379980"/>
                      <a:pt x="2600960" y="2538730"/>
                      <a:pt x="2608580" y="2674620"/>
                    </a:cubicBezTo>
                    <a:cubicBezTo>
                      <a:pt x="2616200" y="2795270"/>
                      <a:pt x="2637790" y="2917190"/>
                      <a:pt x="2603500" y="3023870"/>
                    </a:cubicBezTo>
                    <a:cubicBezTo>
                      <a:pt x="2569210" y="3130550"/>
                      <a:pt x="2481580" y="3224530"/>
                      <a:pt x="2401570" y="3313430"/>
                    </a:cubicBezTo>
                    <a:cubicBezTo>
                      <a:pt x="2316480" y="3408680"/>
                      <a:pt x="2199640" y="3491230"/>
                      <a:pt x="2103120" y="3573780"/>
                    </a:cubicBezTo>
                    <a:cubicBezTo>
                      <a:pt x="2011680" y="3651250"/>
                      <a:pt x="1927860" y="3724910"/>
                      <a:pt x="1837690" y="3793490"/>
                    </a:cubicBezTo>
                    <a:cubicBezTo>
                      <a:pt x="1748790" y="3860800"/>
                      <a:pt x="1661160" y="3917950"/>
                      <a:pt x="1568450" y="3985260"/>
                    </a:cubicBezTo>
                    <a:cubicBezTo>
                      <a:pt x="1468120" y="4057650"/>
                      <a:pt x="1362710" y="4147820"/>
                      <a:pt x="1257300" y="4216400"/>
                    </a:cubicBezTo>
                    <a:cubicBezTo>
                      <a:pt x="1156970" y="4282440"/>
                      <a:pt x="1043940" y="4312920"/>
                      <a:pt x="952500" y="4390390"/>
                    </a:cubicBezTo>
                    <a:cubicBezTo>
                      <a:pt x="854710" y="4474210"/>
                      <a:pt x="759460" y="4627880"/>
                      <a:pt x="697230" y="4712970"/>
                    </a:cubicBezTo>
                    <a:cubicBezTo>
                      <a:pt x="657860" y="4766310"/>
                      <a:pt x="632460" y="4810760"/>
                      <a:pt x="604520" y="4846320"/>
                    </a:cubicBezTo>
                    <a:cubicBezTo>
                      <a:pt x="585470" y="4870450"/>
                      <a:pt x="572770" y="4888230"/>
                      <a:pt x="553720" y="4906010"/>
                    </a:cubicBezTo>
                    <a:cubicBezTo>
                      <a:pt x="533400" y="4923790"/>
                      <a:pt x="511810" y="4940300"/>
                      <a:pt x="488950" y="4953000"/>
                    </a:cubicBezTo>
                    <a:cubicBezTo>
                      <a:pt x="464820" y="4965700"/>
                      <a:pt x="439420" y="4974590"/>
                      <a:pt x="414020" y="4982210"/>
                    </a:cubicBezTo>
                    <a:cubicBezTo>
                      <a:pt x="388620" y="4988560"/>
                      <a:pt x="361950" y="4992370"/>
                      <a:pt x="335280" y="4992370"/>
                    </a:cubicBezTo>
                    <a:cubicBezTo>
                      <a:pt x="309880" y="4993640"/>
                      <a:pt x="281940" y="4989830"/>
                      <a:pt x="256540" y="4984750"/>
                    </a:cubicBezTo>
                    <a:cubicBezTo>
                      <a:pt x="231140" y="4978400"/>
                      <a:pt x="205740" y="4969510"/>
                      <a:pt x="181610" y="4956810"/>
                    </a:cubicBezTo>
                    <a:cubicBezTo>
                      <a:pt x="158750" y="4945380"/>
                      <a:pt x="135890" y="4930140"/>
                      <a:pt x="115570" y="4913630"/>
                    </a:cubicBezTo>
                    <a:cubicBezTo>
                      <a:pt x="95250" y="4895850"/>
                      <a:pt x="77470" y="4875530"/>
                      <a:pt x="62230" y="4853940"/>
                    </a:cubicBezTo>
                    <a:cubicBezTo>
                      <a:pt x="46990" y="4833620"/>
                      <a:pt x="33020" y="4809490"/>
                      <a:pt x="24130" y="4784090"/>
                    </a:cubicBezTo>
                    <a:cubicBezTo>
                      <a:pt x="13970" y="4759960"/>
                      <a:pt x="6350" y="4733290"/>
                      <a:pt x="3810" y="4707890"/>
                    </a:cubicBezTo>
                    <a:cubicBezTo>
                      <a:pt x="0" y="4681220"/>
                      <a:pt x="2540" y="4627880"/>
                      <a:pt x="2540" y="4627880"/>
                    </a:cubicBezTo>
                  </a:path>
                </a:pathLst>
              </a:custGeom>
              <a:solidFill>
                <a:srgbClr val="EFA13E"/>
              </a:solidFill>
              <a:ln cap="sq">
                <a:noFill/>
                <a:prstDash val="solid"/>
                <a:miter/>
              </a:ln>
            </p:spPr>
          </p:sp>
        </p:grpSp>
        <p:sp>
          <p:nvSpPr>
            <p:cNvPr id="6" name="Freeform 6"/>
            <p:cNvSpPr/>
            <p:nvPr/>
          </p:nvSpPr>
          <p:spPr>
            <a:xfrm rot="-59999">
              <a:off x="-65021" y="-78009"/>
              <a:ext cx="9135333" cy="7685799"/>
            </a:xfrm>
            <a:custGeom>
              <a:avLst/>
              <a:gdLst/>
              <a:ahLst/>
              <a:cxnLst/>
              <a:rect l="l" t="t" r="r" b="b"/>
              <a:pathLst>
                <a:path w="9135333" h="7685799">
                  <a:moveTo>
                    <a:pt x="131413" y="0"/>
                  </a:moveTo>
                  <a:lnTo>
                    <a:pt x="9135333" y="157164"/>
                  </a:lnTo>
                  <a:lnTo>
                    <a:pt x="9003920" y="7685800"/>
                  </a:lnTo>
                  <a:lnTo>
                    <a:pt x="0" y="7528636"/>
                  </a:lnTo>
                  <a:lnTo>
                    <a:pt x="131413" y="0"/>
                  </a:lnTo>
                  <a:close/>
                </a:path>
              </a:pathLst>
            </a:custGeom>
            <a:blipFill>
              <a:blip r:embed="rId4"/>
              <a:stretch>
                <a:fillRect l="-6132" t="-199" r="-7131" b="-12367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9730585" y="2945490"/>
            <a:ext cx="6795144" cy="3073228"/>
            <a:chOff x="0" y="0"/>
            <a:chExt cx="9060192" cy="4097637"/>
          </a:xfrm>
        </p:grpSpPr>
        <p:grpSp>
          <p:nvGrpSpPr>
            <p:cNvPr id="8" name="Group 8"/>
            <p:cNvGrpSpPr/>
            <p:nvPr/>
          </p:nvGrpSpPr>
          <p:grpSpPr>
            <a:xfrm>
              <a:off x="231522" y="0"/>
              <a:ext cx="8828670" cy="4097637"/>
              <a:chOff x="0" y="0"/>
              <a:chExt cx="1773462" cy="82311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773462" cy="823114"/>
              </a:xfrm>
              <a:custGeom>
                <a:avLst/>
                <a:gdLst/>
                <a:ahLst/>
                <a:cxnLst/>
                <a:rect l="l" t="t" r="r" b="b"/>
                <a:pathLst>
                  <a:path w="1773462" h="823114">
                    <a:moveTo>
                      <a:pt x="21591" y="0"/>
                    </a:moveTo>
                    <a:lnTo>
                      <a:pt x="1751871" y="0"/>
                    </a:lnTo>
                    <a:cubicBezTo>
                      <a:pt x="1763795" y="0"/>
                      <a:pt x="1773462" y="9667"/>
                      <a:pt x="1773462" y="21591"/>
                    </a:cubicBezTo>
                    <a:lnTo>
                      <a:pt x="1773462" y="801523"/>
                    </a:lnTo>
                    <a:cubicBezTo>
                      <a:pt x="1773462" y="813447"/>
                      <a:pt x="1763795" y="823114"/>
                      <a:pt x="1751871" y="823114"/>
                    </a:cubicBezTo>
                    <a:lnTo>
                      <a:pt x="21591" y="823114"/>
                    </a:lnTo>
                    <a:cubicBezTo>
                      <a:pt x="9667" y="823114"/>
                      <a:pt x="0" y="813447"/>
                      <a:pt x="0" y="801523"/>
                    </a:cubicBezTo>
                    <a:lnTo>
                      <a:pt x="0" y="21591"/>
                    </a:lnTo>
                    <a:cubicBezTo>
                      <a:pt x="0" y="9667"/>
                      <a:pt x="9667" y="0"/>
                      <a:pt x="2159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050" cap="sq">
                <a:solidFill>
                  <a:srgbClr val="000001"/>
                </a:solidFill>
                <a:prstDash val="solid"/>
                <a:miter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9525"/>
                <a:ext cx="1773462" cy="83263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85"/>
                  </a:lnSpc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0" y="0"/>
              <a:ext cx="8828670" cy="4042047"/>
              <a:chOff x="0" y="0"/>
              <a:chExt cx="1773462" cy="811948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773462" cy="811948"/>
              </a:xfrm>
              <a:custGeom>
                <a:avLst/>
                <a:gdLst/>
                <a:ahLst/>
                <a:cxnLst/>
                <a:rect l="l" t="t" r="r" b="b"/>
                <a:pathLst>
                  <a:path w="1773462" h="811948">
                    <a:moveTo>
                      <a:pt x="21591" y="0"/>
                    </a:moveTo>
                    <a:lnTo>
                      <a:pt x="1751871" y="0"/>
                    </a:lnTo>
                    <a:cubicBezTo>
                      <a:pt x="1763795" y="0"/>
                      <a:pt x="1773462" y="9667"/>
                      <a:pt x="1773462" y="21591"/>
                    </a:cubicBezTo>
                    <a:lnTo>
                      <a:pt x="1773462" y="790356"/>
                    </a:lnTo>
                    <a:cubicBezTo>
                      <a:pt x="1773462" y="802281"/>
                      <a:pt x="1763795" y="811948"/>
                      <a:pt x="1751871" y="811948"/>
                    </a:cubicBezTo>
                    <a:lnTo>
                      <a:pt x="21591" y="811948"/>
                    </a:lnTo>
                    <a:cubicBezTo>
                      <a:pt x="9667" y="811948"/>
                      <a:pt x="0" y="802281"/>
                      <a:pt x="0" y="790356"/>
                    </a:cubicBezTo>
                    <a:lnTo>
                      <a:pt x="0" y="21591"/>
                    </a:lnTo>
                    <a:cubicBezTo>
                      <a:pt x="0" y="9667"/>
                      <a:pt x="9667" y="0"/>
                      <a:pt x="21591" y="0"/>
                    </a:cubicBezTo>
                    <a:close/>
                  </a:path>
                </a:pathLst>
              </a:custGeom>
              <a:solidFill>
                <a:srgbClr val="FFF8ED"/>
              </a:solidFill>
              <a:ln w="19050" cap="sq">
                <a:solidFill>
                  <a:srgbClr val="000001"/>
                </a:solidFill>
                <a:prstDash val="solid"/>
                <a:miter/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9525"/>
                <a:ext cx="1773462" cy="82147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85"/>
                  </a:lnSpc>
                </a:pPr>
                <a:endParaRPr/>
              </a:p>
            </p:txBody>
          </p:sp>
        </p:grpSp>
      </p:grpSp>
      <p:grpSp>
        <p:nvGrpSpPr>
          <p:cNvPr id="14" name="Group 14"/>
          <p:cNvGrpSpPr/>
          <p:nvPr/>
        </p:nvGrpSpPr>
        <p:grpSpPr>
          <a:xfrm>
            <a:off x="7137517" y="6238162"/>
            <a:ext cx="3124477" cy="2965778"/>
            <a:chOff x="0" y="0"/>
            <a:chExt cx="3125470" cy="2966720"/>
          </a:xfrm>
        </p:grpSpPr>
        <p:sp>
          <p:nvSpPr>
            <p:cNvPr id="15" name="Freeform 15"/>
            <p:cNvSpPr/>
            <p:nvPr/>
          </p:nvSpPr>
          <p:spPr>
            <a:xfrm>
              <a:off x="48260" y="44450"/>
              <a:ext cx="3031490" cy="2872740"/>
            </a:xfrm>
            <a:custGeom>
              <a:avLst/>
              <a:gdLst/>
              <a:ahLst/>
              <a:cxnLst/>
              <a:rect l="l" t="t" r="r" b="b"/>
              <a:pathLst>
                <a:path w="3031490" h="2872740">
                  <a:moveTo>
                    <a:pt x="43180" y="2717800"/>
                  </a:moveTo>
                  <a:cubicBezTo>
                    <a:pt x="1270" y="2302510"/>
                    <a:pt x="0" y="2260600"/>
                    <a:pt x="2540" y="2209800"/>
                  </a:cubicBezTo>
                  <a:cubicBezTo>
                    <a:pt x="6350" y="2157730"/>
                    <a:pt x="11430" y="2105660"/>
                    <a:pt x="26670" y="2056130"/>
                  </a:cubicBezTo>
                  <a:cubicBezTo>
                    <a:pt x="41910" y="2006600"/>
                    <a:pt x="63500" y="1955800"/>
                    <a:pt x="95250" y="1913890"/>
                  </a:cubicBezTo>
                  <a:cubicBezTo>
                    <a:pt x="127000" y="1873250"/>
                    <a:pt x="158750" y="1846580"/>
                    <a:pt x="215900" y="1807210"/>
                  </a:cubicBezTo>
                  <a:cubicBezTo>
                    <a:pt x="321310" y="1737360"/>
                    <a:pt x="612140" y="1648460"/>
                    <a:pt x="708660" y="1567180"/>
                  </a:cubicBezTo>
                  <a:cubicBezTo>
                    <a:pt x="762000" y="1521460"/>
                    <a:pt x="800100" y="1477010"/>
                    <a:pt x="805180" y="1430020"/>
                  </a:cubicBezTo>
                  <a:cubicBezTo>
                    <a:pt x="810260" y="1385570"/>
                    <a:pt x="777240" y="1337310"/>
                    <a:pt x="751840" y="1294130"/>
                  </a:cubicBezTo>
                  <a:cubicBezTo>
                    <a:pt x="722630" y="1245870"/>
                    <a:pt x="669290" y="1203960"/>
                    <a:pt x="638810" y="1158240"/>
                  </a:cubicBezTo>
                  <a:cubicBezTo>
                    <a:pt x="612140" y="1117600"/>
                    <a:pt x="590550" y="1087120"/>
                    <a:pt x="576580" y="1036320"/>
                  </a:cubicBezTo>
                  <a:cubicBezTo>
                    <a:pt x="554990" y="962660"/>
                    <a:pt x="551180" y="831850"/>
                    <a:pt x="552450" y="754380"/>
                  </a:cubicBezTo>
                  <a:cubicBezTo>
                    <a:pt x="552450" y="701040"/>
                    <a:pt x="557530" y="664210"/>
                    <a:pt x="567690" y="618490"/>
                  </a:cubicBezTo>
                  <a:cubicBezTo>
                    <a:pt x="577850" y="574040"/>
                    <a:pt x="594360" y="528320"/>
                    <a:pt x="612140" y="483870"/>
                  </a:cubicBezTo>
                  <a:cubicBezTo>
                    <a:pt x="631190" y="439420"/>
                    <a:pt x="651510" y="389890"/>
                    <a:pt x="678180" y="350520"/>
                  </a:cubicBezTo>
                  <a:cubicBezTo>
                    <a:pt x="703580" y="313690"/>
                    <a:pt x="728980" y="288290"/>
                    <a:pt x="767080" y="251460"/>
                  </a:cubicBezTo>
                  <a:cubicBezTo>
                    <a:pt x="822960" y="198120"/>
                    <a:pt x="924560" y="113030"/>
                    <a:pt x="991870" y="71120"/>
                  </a:cubicBezTo>
                  <a:cubicBezTo>
                    <a:pt x="1037590" y="41910"/>
                    <a:pt x="1075690" y="21590"/>
                    <a:pt x="1120140" y="10160"/>
                  </a:cubicBezTo>
                  <a:cubicBezTo>
                    <a:pt x="1160780" y="1270"/>
                    <a:pt x="1203960" y="7620"/>
                    <a:pt x="1247140" y="6350"/>
                  </a:cubicBezTo>
                  <a:cubicBezTo>
                    <a:pt x="1292860" y="6350"/>
                    <a:pt x="1342390" y="0"/>
                    <a:pt x="1389380" y="7620"/>
                  </a:cubicBezTo>
                  <a:cubicBezTo>
                    <a:pt x="1437640" y="15240"/>
                    <a:pt x="1488440" y="30480"/>
                    <a:pt x="1532890" y="52070"/>
                  </a:cubicBezTo>
                  <a:cubicBezTo>
                    <a:pt x="1577340" y="72390"/>
                    <a:pt x="1611630" y="111760"/>
                    <a:pt x="1656080" y="134620"/>
                  </a:cubicBezTo>
                  <a:cubicBezTo>
                    <a:pt x="1703070" y="160020"/>
                    <a:pt x="1765300" y="163830"/>
                    <a:pt x="1809750" y="194310"/>
                  </a:cubicBezTo>
                  <a:cubicBezTo>
                    <a:pt x="1852930" y="224790"/>
                    <a:pt x="1888490" y="269240"/>
                    <a:pt x="1921510" y="316230"/>
                  </a:cubicBezTo>
                  <a:cubicBezTo>
                    <a:pt x="1954530" y="367030"/>
                    <a:pt x="1986280" y="407670"/>
                    <a:pt x="2005330" y="486410"/>
                  </a:cubicBezTo>
                  <a:cubicBezTo>
                    <a:pt x="2040890" y="638810"/>
                    <a:pt x="2020570" y="1031240"/>
                    <a:pt x="2011680" y="1192530"/>
                  </a:cubicBezTo>
                  <a:cubicBezTo>
                    <a:pt x="2006600" y="1276350"/>
                    <a:pt x="2007870" y="1329690"/>
                    <a:pt x="1986280" y="1383030"/>
                  </a:cubicBezTo>
                  <a:cubicBezTo>
                    <a:pt x="1967230" y="1428750"/>
                    <a:pt x="1908810" y="1499870"/>
                    <a:pt x="1898650" y="1496060"/>
                  </a:cubicBezTo>
                  <a:cubicBezTo>
                    <a:pt x="1888490" y="1490980"/>
                    <a:pt x="1927860" y="1410970"/>
                    <a:pt x="1920240" y="1370330"/>
                  </a:cubicBezTo>
                  <a:cubicBezTo>
                    <a:pt x="1911350" y="1325880"/>
                    <a:pt x="1828800" y="1252220"/>
                    <a:pt x="1838960" y="1239520"/>
                  </a:cubicBezTo>
                  <a:cubicBezTo>
                    <a:pt x="1850390" y="1226820"/>
                    <a:pt x="1936750" y="1282700"/>
                    <a:pt x="1988820" y="1299210"/>
                  </a:cubicBezTo>
                  <a:cubicBezTo>
                    <a:pt x="2042160" y="1316990"/>
                    <a:pt x="2095500" y="1323340"/>
                    <a:pt x="2156460" y="1344930"/>
                  </a:cubicBezTo>
                  <a:cubicBezTo>
                    <a:pt x="2233930" y="1371600"/>
                    <a:pt x="2348230" y="1414780"/>
                    <a:pt x="2414270" y="1457960"/>
                  </a:cubicBezTo>
                  <a:cubicBezTo>
                    <a:pt x="2463800" y="1489710"/>
                    <a:pt x="2495550" y="1522730"/>
                    <a:pt x="2531110" y="1564640"/>
                  </a:cubicBezTo>
                  <a:cubicBezTo>
                    <a:pt x="2570480" y="1607820"/>
                    <a:pt x="2598420" y="1651000"/>
                    <a:pt x="2636520" y="1714500"/>
                  </a:cubicBezTo>
                  <a:cubicBezTo>
                    <a:pt x="2694940" y="1808480"/>
                    <a:pt x="2782570" y="1968500"/>
                    <a:pt x="2829560" y="2085340"/>
                  </a:cubicBezTo>
                  <a:cubicBezTo>
                    <a:pt x="2868930" y="2180590"/>
                    <a:pt x="2879090" y="2280920"/>
                    <a:pt x="2912110" y="2355850"/>
                  </a:cubicBezTo>
                  <a:cubicBezTo>
                    <a:pt x="2937510" y="2413000"/>
                    <a:pt x="2979420" y="2449830"/>
                    <a:pt x="2998470" y="2499360"/>
                  </a:cubicBezTo>
                  <a:cubicBezTo>
                    <a:pt x="3014980" y="2545080"/>
                    <a:pt x="3022600" y="2594610"/>
                    <a:pt x="3025140" y="2640330"/>
                  </a:cubicBezTo>
                  <a:cubicBezTo>
                    <a:pt x="3028950" y="2683510"/>
                    <a:pt x="3031490" y="2730500"/>
                    <a:pt x="3017520" y="2766060"/>
                  </a:cubicBezTo>
                  <a:cubicBezTo>
                    <a:pt x="3006090" y="2797810"/>
                    <a:pt x="2984500" y="2827020"/>
                    <a:pt x="2959100" y="2844800"/>
                  </a:cubicBezTo>
                  <a:cubicBezTo>
                    <a:pt x="2933700" y="2862580"/>
                    <a:pt x="2895600" y="2872740"/>
                    <a:pt x="2863850" y="2871470"/>
                  </a:cubicBezTo>
                  <a:cubicBezTo>
                    <a:pt x="2833370" y="2868930"/>
                    <a:pt x="2796540" y="2854960"/>
                    <a:pt x="2773680" y="2834640"/>
                  </a:cubicBezTo>
                  <a:cubicBezTo>
                    <a:pt x="2749550" y="2814320"/>
                    <a:pt x="2730500" y="2776220"/>
                    <a:pt x="2722880" y="2750820"/>
                  </a:cubicBezTo>
                  <a:cubicBezTo>
                    <a:pt x="2716530" y="2733040"/>
                    <a:pt x="2716530" y="2719070"/>
                    <a:pt x="2719070" y="2701290"/>
                  </a:cubicBezTo>
                  <a:cubicBezTo>
                    <a:pt x="2724150" y="2674620"/>
                    <a:pt x="2744470" y="2632710"/>
                    <a:pt x="2760980" y="2612390"/>
                  </a:cubicBezTo>
                  <a:cubicBezTo>
                    <a:pt x="2772410" y="2597150"/>
                    <a:pt x="2782570" y="2589530"/>
                    <a:pt x="2800350" y="2581910"/>
                  </a:cubicBezTo>
                  <a:cubicBezTo>
                    <a:pt x="2824480" y="2571750"/>
                    <a:pt x="2866390" y="2560320"/>
                    <a:pt x="2896870" y="2565400"/>
                  </a:cubicBezTo>
                  <a:cubicBezTo>
                    <a:pt x="2927350" y="2570480"/>
                    <a:pt x="2962910" y="2589530"/>
                    <a:pt x="2984500" y="2611120"/>
                  </a:cubicBezTo>
                  <a:cubicBezTo>
                    <a:pt x="3004820" y="2633980"/>
                    <a:pt x="3020060" y="2674620"/>
                    <a:pt x="3025140" y="2701290"/>
                  </a:cubicBezTo>
                  <a:cubicBezTo>
                    <a:pt x="3028950" y="2719070"/>
                    <a:pt x="3027680" y="2733040"/>
                    <a:pt x="3022600" y="2750820"/>
                  </a:cubicBezTo>
                  <a:cubicBezTo>
                    <a:pt x="3014980" y="2776220"/>
                    <a:pt x="2995930" y="2814320"/>
                    <a:pt x="2971800" y="2834640"/>
                  </a:cubicBezTo>
                  <a:cubicBezTo>
                    <a:pt x="2948940" y="2854960"/>
                    <a:pt x="2912110" y="2868930"/>
                    <a:pt x="2880360" y="2871470"/>
                  </a:cubicBezTo>
                  <a:cubicBezTo>
                    <a:pt x="2849880" y="2872740"/>
                    <a:pt x="2811780" y="2862580"/>
                    <a:pt x="2786380" y="2844800"/>
                  </a:cubicBezTo>
                  <a:cubicBezTo>
                    <a:pt x="2760980" y="2827020"/>
                    <a:pt x="2738120" y="2800350"/>
                    <a:pt x="2726690" y="2766060"/>
                  </a:cubicBezTo>
                  <a:cubicBezTo>
                    <a:pt x="2711450" y="2721610"/>
                    <a:pt x="2739390" y="2642870"/>
                    <a:pt x="2722880" y="2592070"/>
                  </a:cubicBezTo>
                  <a:cubicBezTo>
                    <a:pt x="2707640" y="2546350"/>
                    <a:pt x="2665730" y="2524760"/>
                    <a:pt x="2640330" y="2472690"/>
                  </a:cubicBezTo>
                  <a:cubicBezTo>
                    <a:pt x="2602230" y="2396490"/>
                    <a:pt x="2584450" y="2264410"/>
                    <a:pt x="2541270" y="2164080"/>
                  </a:cubicBezTo>
                  <a:cubicBezTo>
                    <a:pt x="2498090" y="2063750"/>
                    <a:pt x="2426970" y="1948180"/>
                    <a:pt x="2378710" y="1871980"/>
                  </a:cubicBezTo>
                  <a:cubicBezTo>
                    <a:pt x="2345690" y="1819910"/>
                    <a:pt x="2332990" y="1781810"/>
                    <a:pt x="2288540" y="1743710"/>
                  </a:cubicBezTo>
                  <a:cubicBezTo>
                    <a:pt x="2231390" y="1694180"/>
                    <a:pt x="2113280" y="1645920"/>
                    <a:pt x="2042160" y="1621790"/>
                  </a:cubicBezTo>
                  <a:cubicBezTo>
                    <a:pt x="1993900" y="1606550"/>
                    <a:pt x="1957070" y="1610360"/>
                    <a:pt x="1912620" y="1597660"/>
                  </a:cubicBezTo>
                  <a:cubicBezTo>
                    <a:pt x="1865630" y="1583690"/>
                    <a:pt x="1809750" y="1570990"/>
                    <a:pt x="1769110" y="1539240"/>
                  </a:cubicBezTo>
                  <a:cubicBezTo>
                    <a:pt x="1724660" y="1504950"/>
                    <a:pt x="1672590" y="1445260"/>
                    <a:pt x="1662430" y="1391920"/>
                  </a:cubicBezTo>
                  <a:cubicBezTo>
                    <a:pt x="1652270" y="1339850"/>
                    <a:pt x="1695450" y="1299210"/>
                    <a:pt x="1704340" y="1223010"/>
                  </a:cubicBezTo>
                  <a:cubicBezTo>
                    <a:pt x="1723390" y="1070610"/>
                    <a:pt x="1739900" y="652780"/>
                    <a:pt x="1699260" y="523240"/>
                  </a:cubicBezTo>
                  <a:cubicBezTo>
                    <a:pt x="1681480" y="467360"/>
                    <a:pt x="1658620" y="441960"/>
                    <a:pt x="1623060" y="414020"/>
                  </a:cubicBezTo>
                  <a:cubicBezTo>
                    <a:pt x="1583690" y="381000"/>
                    <a:pt x="1526540" y="368300"/>
                    <a:pt x="1468120" y="346710"/>
                  </a:cubicBezTo>
                  <a:cubicBezTo>
                    <a:pt x="1391920" y="321310"/>
                    <a:pt x="1286510" y="259080"/>
                    <a:pt x="1205230" y="276860"/>
                  </a:cubicBezTo>
                  <a:cubicBezTo>
                    <a:pt x="1117600" y="295910"/>
                    <a:pt x="1014730" y="415290"/>
                    <a:pt x="961390" y="476250"/>
                  </a:cubicBezTo>
                  <a:cubicBezTo>
                    <a:pt x="927100" y="514350"/>
                    <a:pt x="910590" y="544830"/>
                    <a:pt x="892810" y="585470"/>
                  </a:cubicBezTo>
                  <a:cubicBezTo>
                    <a:pt x="875030" y="628650"/>
                    <a:pt x="861060" y="680720"/>
                    <a:pt x="854710" y="727710"/>
                  </a:cubicBezTo>
                  <a:cubicBezTo>
                    <a:pt x="848360" y="772160"/>
                    <a:pt x="848360" y="814070"/>
                    <a:pt x="852170" y="858520"/>
                  </a:cubicBezTo>
                  <a:cubicBezTo>
                    <a:pt x="857250" y="905510"/>
                    <a:pt x="863600" y="960120"/>
                    <a:pt x="885190" y="1002030"/>
                  </a:cubicBezTo>
                  <a:cubicBezTo>
                    <a:pt x="906780" y="1041400"/>
                    <a:pt x="949960" y="1061720"/>
                    <a:pt x="979170" y="1101090"/>
                  </a:cubicBezTo>
                  <a:cubicBezTo>
                    <a:pt x="1012190" y="1146810"/>
                    <a:pt x="1051560" y="1206500"/>
                    <a:pt x="1069340" y="1263650"/>
                  </a:cubicBezTo>
                  <a:cubicBezTo>
                    <a:pt x="1087120" y="1319530"/>
                    <a:pt x="1093470" y="1375410"/>
                    <a:pt x="1087120" y="1438910"/>
                  </a:cubicBezTo>
                  <a:cubicBezTo>
                    <a:pt x="1078230" y="1520190"/>
                    <a:pt x="1043940" y="1644650"/>
                    <a:pt x="1000760" y="1708150"/>
                  </a:cubicBezTo>
                  <a:cubicBezTo>
                    <a:pt x="970280" y="1753870"/>
                    <a:pt x="941070" y="1767840"/>
                    <a:pt x="885190" y="1802130"/>
                  </a:cubicBezTo>
                  <a:cubicBezTo>
                    <a:pt x="772160" y="1873250"/>
                    <a:pt x="417830" y="1973580"/>
                    <a:pt x="334010" y="2058670"/>
                  </a:cubicBezTo>
                  <a:cubicBezTo>
                    <a:pt x="294640" y="2099310"/>
                    <a:pt x="292100" y="2122170"/>
                    <a:pt x="280670" y="2178050"/>
                  </a:cubicBezTo>
                  <a:cubicBezTo>
                    <a:pt x="257810" y="2296160"/>
                    <a:pt x="330200" y="2651760"/>
                    <a:pt x="294640" y="2747010"/>
                  </a:cubicBezTo>
                  <a:cubicBezTo>
                    <a:pt x="280670" y="2786380"/>
                    <a:pt x="259080" y="2802890"/>
                    <a:pt x="233680" y="2816860"/>
                  </a:cubicBezTo>
                  <a:cubicBezTo>
                    <a:pt x="208280" y="2830830"/>
                    <a:pt x="170180" y="2834640"/>
                    <a:pt x="142240" y="2828290"/>
                  </a:cubicBezTo>
                  <a:cubicBezTo>
                    <a:pt x="114300" y="2821940"/>
                    <a:pt x="82550" y="2796540"/>
                    <a:pt x="66040" y="2776220"/>
                  </a:cubicBezTo>
                  <a:cubicBezTo>
                    <a:pt x="52070" y="2759710"/>
                    <a:pt x="43180" y="2717800"/>
                    <a:pt x="43180" y="271780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</p:grpSp>
      <p:sp>
        <p:nvSpPr>
          <p:cNvPr id="16" name="Freeform 16"/>
          <p:cNvSpPr/>
          <p:nvPr/>
        </p:nvSpPr>
        <p:spPr>
          <a:xfrm>
            <a:off x="7327280" y="6181858"/>
            <a:ext cx="2897419" cy="2917096"/>
          </a:xfrm>
          <a:custGeom>
            <a:avLst/>
            <a:gdLst/>
            <a:ahLst/>
            <a:cxnLst/>
            <a:rect l="l" t="t" r="r" b="b"/>
            <a:pathLst>
              <a:path w="2897419" h="2917096">
                <a:moveTo>
                  <a:pt x="0" y="0"/>
                </a:moveTo>
                <a:lnTo>
                  <a:pt x="2897419" y="0"/>
                </a:lnTo>
                <a:lnTo>
                  <a:pt x="2897419" y="2917095"/>
                </a:lnTo>
                <a:lnTo>
                  <a:pt x="0" y="29170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8182692">
            <a:off x="9442884" y="6409645"/>
            <a:ext cx="1128525" cy="1147166"/>
          </a:xfrm>
          <a:custGeom>
            <a:avLst/>
            <a:gdLst/>
            <a:ahLst/>
            <a:cxnLst/>
            <a:rect l="l" t="t" r="r" b="b"/>
            <a:pathLst>
              <a:path w="1128525" h="1147166">
                <a:moveTo>
                  <a:pt x="0" y="0"/>
                </a:moveTo>
                <a:lnTo>
                  <a:pt x="1128525" y="0"/>
                </a:lnTo>
                <a:lnTo>
                  <a:pt x="1128525" y="1147167"/>
                </a:lnTo>
                <a:lnTo>
                  <a:pt x="0" y="11471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1439591" y="8760000"/>
            <a:ext cx="4405274" cy="657177"/>
            <a:chOff x="0" y="0"/>
            <a:chExt cx="1812928" cy="27045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812928" cy="270452"/>
            </a:xfrm>
            <a:custGeom>
              <a:avLst/>
              <a:gdLst/>
              <a:ahLst/>
              <a:cxnLst/>
              <a:rect l="l" t="t" r="r" b="b"/>
              <a:pathLst>
                <a:path w="1812928" h="270452">
                  <a:moveTo>
                    <a:pt x="99302" y="0"/>
                  </a:moveTo>
                  <a:lnTo>
                    <a:pt x="1713626" y="0"/>
                  </a:lnTo>
                  <a:cubicBezTo>
                    <a:pt x="1768469" y="0"/>
                    <a:pt x="1812928" y="44459"/>
                    <a:pt x="1812928" y="99302"/>
                  </a:cubicBezTo>
                  <a:lnTo>
                    <a:pt x="1812928" y="171150"/>
                  </a:lnTo>
                  <a:cubicBezTo>
                    <a:pt x="1812928" y="197486"/>
                    <a:pt x="1802466" y="222744"/>
                    <a:pt x="1783843" y="241367"/>
                  </a:cubicBezTo>
                  <a:cubicBezTo>
                    <a:pt x="1765220" y="259990"/>
                    <a:pt x="1739962" y="270452"/>
                    <a:pt x="1713626" y="270452"/>
                  </a:cubicBezTo>
                  <a:lnTo>
                    <a:pt x="99302" y="270452"/>
                  </a:lnTo>
                  <a:cubicBezTo>
                    <a:pt x="44459" y="270452"/>
                    <a:pt x="0" y="225993"/>
                    <a:pt x="0" y="171150"/>
                  </a:cubicBezTo>
                  <a:lnTo>
                    <a:pt x="0" y="99302"/>
                  </a:lnTo>
                  <a:cubicBezTo>
                    <a:pt x="0" y="72966"/>
                    <a:pt x="10462" y="47708"/>
                    <a:pt x="29085" y="29085"/>
                  </a:cubicBezTo>
                  <a:cubicBezTo>
                    <a:pt x="47708" y="10462"/>
                    <a:pt x="72966" y="0"/>
                    <a:pt x="99302" y="0"/>
                  </a:cubicBezTo>
                  <a:close/>
                </a:path>
              </a:pathLst>
            </a:custGeom>
            <a:solidFill>
              <a:srgbClr val="F2A424"/>
            </a:solidFill>
            <a:ln w="28575" cap="rnd">
              <a:solidFill>
                <a:srgbClr val="000001"/>
              </a:solidFill>
              <a:prstDash val="solid"/>
              <a:round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-180975"/>
              <a:ext cx="1812928" cy="451427"/>
            </a:xfrm>
            <a:prstGeom prst="rect">
              <a:avLst/>
            </a:prstGeom>
          </p:spPr>
          <p:txBody>
            <a:bodyPr lIns="77579" tIns="77579" rIns="77579" bIns="77579" rtlCol="0" anchor="ctr"/>
            <a:lstStyle/>
            <a:p>
              <a:pPr algn="ctr">
                <a:lnSpc>
                  <a:spcPts val="6154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549743" y="8802520"/>
            <a:ext cx="4191755" cy="510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7"/>
              </a:lnSpc>
            </a:pPr>
            <a:r>
              <a:rPr lang="en-US" sz="2934" b="1" u="sng">
                <a:solidFill>
                  <a:srgbClr val="000000"/>
                </a:solidFill>
                <a:latin typeface="Raleway Heavy"/>
                <a:ea typeface="Raleway Heavy"/>
                <a:cs typeface="Raleway Heavy"/>
                <a:sym typeface="Raleway Heavy"/>
                <a:hlinkClick r:id="rId7" tooltip="https://www.youtube.com/watch?v=EuGA7yb91Vk"/>
              </a:rPr>
              <a:t>Hear their stories</a:t>
            </a:r>
          </a:p>
        </p:txBody>
      </p:sp>
      <p:sp>
        <p:nvSpPr>
          <p:cNvPr id="22" name="Freeform 22"/>
          <p:cNvSpPr/>
          <p:nvPr/>
        </p:nvSpPr>
        <p:spPr>
          <a:xfrm rot="-128117">
            <a:off x="5355673" y="9095234"/>
            <a:ext cx="583754" cy="805178"/>
          </a:xfrm>
          <a:custGeom>
            <a:avLst/>
            <a:gdLst/>
            <a:ahLst/>
            <a:cxnLst/>
            <a:rect l="l" t="t" r="r" b="b"/>
            <a:pathLst>
              <a:path w="583754" h="805178">
                <a:moveTo>
                  <a:pt x="0" y="0"/>
                </a:moveTo>
                <a:lnTo>
                  <a:pt x="583754" y="0"/>
                </a:lnTo>
                <a:lnTo>
                  <a:pt x="583754" y="805177"/>
                </a:lnTo>
                <a:lnTo>
                  <a:pt x="0" y="8051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7613670" y="1245836"/>
            <a:ext cx="3320597" cy="816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34"/>
              </a:lnSpc>
            </a:pPr>
            <a:r>
              <a:rPr lang="en-US" sz="4810" b="1">
                <a:solidFill>
                  <a:srgbClr val="FFFFFF"/>
                </a:solidFill>
                <a:latin typeface="Raleway Heavy"/>
                <a:ea typeface="Raleway Heavy"/>
                <a:cs typeface="Raleway Heavy"/>
                <a:sym typeface="Raleway Heavy"/>
              </a:rPr>
              <a:t>Meet Giles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374741" y="2242663"/>
            <a:ext cx="5621393" cy="361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3"/>
              </a:lnSpc>
            </a:pPr>
            <a:r>
              <a:rPr lang="en-US" sz="2138" b="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Managing Director of Corbey Construction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888437" y="3084218"/>
            <a:ext cx="6268440" cy="2612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5"/>
              </a:lnSpc>
            </a:pPr>
            <a:r>
              <a:rPr lang="en-US" sz="246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Giles </a:t>
            </a:r>
            <a:r>
              <a:rPr lang="en-US" sz="2460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started out as an apprentice</a:t>
            </a:r>
            <a:r>
              <a:rPr lang="en-US" sz="246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almost 40 years ago and now </a:t>
            </a:r>
            <a:r>
              <a:rPr lang="en-US" sz="2460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takes on about five apprentices every year. </a:t>
            </a:r>
            <a:r>
              <a:rPr lang="en-US" sz="246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He has built up most of his workforce from people that he has trained up or that have been trained up by his company.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395050" y="7583256"/>
            <a:ext cx="6130679" cy="1475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71"/>
              </a:lnSpc>
            </a:pPr>
            <a:r>
              <a:rPr lang="en-US" sz="2122" b="1" i="1">
                <a:solidFill>
                  <a:srgbClr val="FFFFFF"/>
                </a:solidFill>
                <a:latin typeface="Raleway Bold Italics"/>
                <a:ea typeface="Raleway Bold Italics"/>
                <a:cs typeface="Raleway Bold Italics"/>
                <a:sym typeface="Raleway Bold Italics"/>
              </a:rPr>
              <a:t>"I always wanted to be in a trade, but with the stigma around me being a woman, it kind of set me back a bit. I started later in life, but it's the best thing I've ever done."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920437" y="6549432"/>
            <a:ext cx="5079905" cy="810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5"/>
              </a:lnSpc>
            </a:pPr>
            <a:r>
              <a:rPr lang="en-US" sz="2332" b="1">
                <a:solidFill>
                  <a:srgbClr val="FFFFFF"/>
                </a:solidFill>
                <a:latin typeface="Raleway Heavy"/>
                <a:ea typeface="Raleway Heavy"/>
                <a:cs typeface="Raleway Heavy"/>
                <a:sym typeface="Raleway Heavy"/>
              </a:rPr>
              <a:t>Tegan, Bricklaying Apprentice at Corbey Construction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470307" y="-1321955"/>
            <a:ext cx="15526795" cy="12930909"/>
          </a:xfrm>
          <a:custGeom>
            <a:avLst/>
            <a:gdLst/>
            <a:ahLst/>
            <a:cxnLst/>
            <a:rect l="l" t="t" r="r" b="b"/>
            <a:pathLst>
              <a:path w="15526795" h="12930909">
                <a:moveTo>
                  <a:pt x="0" y="0"/>
                </a:moveTo>
                <a:lnTo>
                  <a:pt x="15526795" y="0"/>
                </a:lnTo>
                <a:lnTo>
                  <a:pt x="15526795" y="12930910"/>
                </a:lnTo>
                <a:lnTo>
                  <a:pt x="0" y="129309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500" r="-1250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468647" y="1046497"/>
            <a:ext cx="6967112" cy="1332340"/>
            <a:chOff x="0" y="0"/>
            <a:chExt cx="1762600" cy="3370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62600" cy="337067"/>
            </a:xfrm>
            <a:custGeom>
              <a:avLst/>
              <a:gdLst/>
              <a:ahLst/>
              <a:cxnLst/>
              <a:rect l="l" t="t" r="r" b="b"/>
              <a:pathLst>
                <a:path w="1762600" h="337067">
                  <a:moveTo>
                    <a:pt x="58242" y="0"/>
                  </a:moveTo>
                  <a:lnTo>
                    <a:pt x="1704357" y="0"/>
                  </a:lnTo>
                  <a:cubicBezTo>
                    <a:pt x="1736524" y="0"/>
                    <a:pt x="1762600" y="26076"/>
                    <a:pt x="1762600" y="58242"/>
                  </a:cubicBezTo>
                  <a:lnTo>
                    <a:pt x="1762600" y="278825"/>
                  </a:lnTo>
                  <a:cubicBezTo>
                    <a:pt x="1762600" y="310991"/>
                    <a:pt x="1736524" y="337067"/>
                    <a:pt x="1704357" y="337067"/>
                  </a:cubicBezTo>
                  <a:lnTo>
                    <a:pt x="58242" y="337067"/>
                  </a:lnTo>
                  <a:cubicBezTo>
                    <a:pt x="26076" y="337067"/>
                    <a:pt x="0" y="310991"/>
                    <a:pt x="0" y="278825"/>
                  </a:cubicBezTo>
                  <a:lnTo>
                    <a:pt x="0" y="58242"/>
                  </a:lnTo>
                  <a:cubicBezTo>
                    <a:pt x="0" y="26076"/>
                    <a:pt x="26076" y="0"/>
                    <a:pt x="58242" y="0"/>
                  </a:cubicBezTo>
                  <a:close/>
                </a:path>
              </a:pathLst>
            </a:custGeom>
            <a:solidFill>
              <a:srgbClr val="6C6CB2"/>
            </a:solidFill>
            <a:ln w="28575" cap="rnd">
              <a:solidFill>
                <a:srgbClr val="000001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1762600" cy="403742"/>
            </a:xfrm>
            <a:prstGeom prst="rect">
              <a:avLst/>
            </a:prstGeom>
          </p:spPr>
          <p:txBody>
            <a:bodyPr lIns="71962" tIns="71962" rIns="71962" bIns="71962" rtlCol="0" anchor="ctr"/>
            <a:lstStyle/>
            <a:p>
              <a:pPr algn="ctr">
                <a:lnSpc>
                  <a:spcPts val="7550"/>
                </a:lnSpc>
              </a:pPr>
              <a:r>
                <a:rPr lang="en-US" sz="5807" b="1" u="sng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  <a:hlinkClick r:id="rId4" tooltip="https://www.cornwall-opportunities.co.uk/industries/visitor-economy/"/>
                </a:rPr>
                <a:t>Visitor Economy</a:t>
              </a:r>
            </a:p>
          </p:txBody>
        </p:sp>
      </p:grpSp>
      <p:sp>
        <p:nvSpPr>
          <p:cNvPr id="6" name="Freeform 6"/>
          <p:cNvSpPr/>
          <p:nvPr/>
        </p:nvSpPr>
        <p:spPr>
          <a:xfrm rot="-128117">
            <a:off x="7149898" y="2095993"/>
            <a:ext cx="543546" cy="749718"/>
          </a:xfrm>
          <a:custGeom>
            <a:avLst/>
            <a:gdLst/>
            <a:ahLst/>
            <a:cxnLst/>
            <a:rect l="l" t="t" r="r" b="b"/>
            <a:pathLst>
              <a:path w="543546" h="749718">
                <a:moveTo>
                  <a:pt x="0" y="0"/>
                </a:moveTo>
                <a:lnTo>
                  <a:pt x="543545" y="0"/>
                </a:lnTo>
                <a:lnTo>
                  <a:pt x="543545" y="749718"/>
                </a:lnTo>
                <a:lnTo>
                  <a:pt x="0" y="7497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886549" y="296966"/>
            <a:ext cx="6854354" cy="9693068"/>
          </a:xfrm>
          <a:custGeom>
            <a:avLst/>
            <a:gdLst/>
            <a:ahLst/>
            <a:cxnLst/>
            <a:rect l="l" t="t" r="r" b="b"/>
            <a:pathLst>
              <a:path w="6854354" h="9693068">
                <a:moveTo>
                  <a:pt x="0" y="0"/>
                </a:moveTo>
                <a:lnTo>
                  <a:pt x="6854354" y="0"/>
                </a:lnTo>
                <a:lnTo>
                  <a:pt x="6854354" y="9693068"/>
                </a:lnTo>
                <a:lnTo>
                  <a:pt x="0" y="96930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274715" y="-1321955"/>
            <a:ext cx="23386387" cy="12188131"/>
          </a:xfrm>
          <a:custGeom>
            <a:avLst/>
            <a:gdLst/>
            <a:ahLst/>
            <a:cxnLst/>
            <a:rect l="l" t="t" r="r" b="b"/>
            <a:pathLst>
              <a:path w="23386387" h="12188131">
                <a:moveTo>
                  <a:pt x="23386387" y="0"/>
                </a:moveTo>
                <a:lnTo>
                  <a:pt x="0" y="0"/>
                </a:lnTo>
                <a:lnTo>
                  <a:pt x="0" y="12188132"/>
                </a:lnTo>
                <a:lnTo>
                  <a:pt x="23386387" y="12188132"/>
                </a:lnTo>
                <a:lnTo>
                  <a:pt x="23386387" y="0"/>
                </a:lnTo>
                <a:close/>
              </a:path>
            </a:pathLst>
          </a:custGeom>
          <a:blipFill>
            <a:blip r:embed="rId3">
              <a:alphaModFix amt="59000"/>
            </a:blip>
            <a:stretch>
              <a:fillRect l="-17430" r="-1743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937306" y="2635192"/>
            <a:ext cx="677438" cy="677438"/>
            <a:chOff x="0" y="0"/>
            <a:chExt cx="341630" cy="341630"/>
          </a:xfrm>
        </p:grpSpPr>
        <p:sp>
          <p:nvSpPr>
            <p:cNvPr id="4" name="Freeform 4"/>
            <p:cNvSpPr/>
            <p:nvPr/>
          </p:nvSpPr>
          <p:spPr>
            <a:xfrm>
              <a:off x="49530" y="46990"/>
              <a:ext cx="237490" cy="243840"/>
            </a:xfrm>
            <a:custGeom>
              <a:avLst/>
              <a:gdLst/>
              <a:ahLst/>
              <a:cxnLst/>
              <a:rect l="l" t="t" r="r" b="b"/>
              <a:pathLst>
                <a:path w="237490" h="243840">
                  <a:moveTo>
                    <a:pt x="237490" y="86360"/>
                  </a:moveTo>
                  <a:cubicBezTo>
                    <a:pt x="237490" y="162560"/>
                    <a:pt x="228600" y="181610"/>
                    <a:pt x="217170" y="196850"/>
                  </a:cubicBezTo>
                  <a:cubicBezTo>
                    <a:pt x="205740" y="212090"/>
                    <a:pt x="187960" y="224790"/>
                    <a:pt x="171450" y="232410"/>
                  </a:cubicBezTo>
                  <a:cubicBezTo>
                    <a:pt x="154940" y="240030"/>
                    <a:pt x="133350" y="243840"/>
                    <a:pt x="114300" y="242570"/>
                  </a:cubicBezTo>
                  <a:cubicBezTo>
                    <a:pt x="96520" y="241300"/>
                    <a:pt x="74930" y="234950"/>
                    <a:pt x="59690" y="226060"/>
                  </a:cubicBezTo>
                  <a:cubicBezTo>
                    <a:pt x="43180" y="215900"/>
                    <a:pt x="27940" y="200660"/>
                    <a:pt x="19050" y="185420"/>
                  </a:cubicBezTo>
                  <a:cubicBezTo>
                    <a:pt x="8890" y="168910"/>
                    <a:pt x="2540" y="148590"/>
                    <a:pt x="1270" y="129540"/>
                  </a:cubicBezTo>
                  <a:cubicBezTo>
                    <a:pt x="0" y="110490"/>
                    <a:pt x="3810" y="90170"/>
                    <a:pt x="11430" y="72390"/>
                  </a:cubicBezTo>
                  <a:cubicBezTo>
                    <a:pt x="19050" y="55880"/>
                    <a:pt x="33020" y="39370"/>
                    <a:pt x="46990" y="27940"/>
                  </a:cubicBezTo>
                  <a:cubicBezTo>
                    <a:pt x="62230" y="16510"/>
                    <a:pt x="81280" y="7620"/>
                    <a:pt x="100330" y="3810"/>
                  </a:cubicBezTo>
                  <a:cubicBezTo>
                    <a:pt x="118110" y="0"/>
                    <a:pt x="139700" y="1270"/>
                    <a:pt x="157480" y="7620"/>
                  </a:cubicBezTo>
                  <a:cubicBezTo>
                    <a:pt x="175260" y="12700"/>
                    <a:pt x="207010" y="36830"/>
                    <a:pt x="207010" y="36830"/>
                  </a:cubicBezTo>
                </a:path>
              </a:pathLst>
            </a:custGeom>
            <a:solidFill>
              <a:srgbClr val="2EA3A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5" name="Group 5"/>
          <p:cNvGrpSpPr/>
          <p:nvPr/>
        </p:nvGrpSpPr>
        <p:grpSpPr>
          <a:xfrm>
            <a:off x="6923530" y="3516940"/>
            <a:ext cx="3925174" cy="585556"/>
            <a:chOff x="0" y="0"/>
            <a:chExt cx="1812928" cy="27045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812928" cy="270452"/>
            </a:xfrm>
            <a:custGeom>
              <a:avLst/>
              <a:gdLst/>
              <a:ahLst/>
              <a:cxnLst/>
              <a:rect l="l" t="t" r="r" b="b"/>
              <a:pathLst>
                <a:path w="1812928" h="270452">
                  <a:moveTo>
                    <a:pt x="99302" y="0"/>
                  </a:moveTo>
                  <a:lnTo>
                    <a:pt x="1713626" y="0"/>
                  </a:lnTo>
                  <a:cubicBezTo>
                    <a:pt x="1768469" y="0"/>
                    <a:pt x="1812928" y="44459"/>
                    <a:pt x="1812928" y="99302"/>
                  </a:cubicBezTo>
                  <a:lnTo>
                    <a:pt x="1812928" y="171150"/>
                  </a:lnTo>
                  <a:cubicBezTo>
                    <a:pt x="1812928" y="197486"/>
                    <a:pt x="1802466" y="222744"/>
                    <a:pt x="1783843" y="241367"/>
                  </a:cubicBezTo>
                  <a:cubicBezTo>
                    <a:pt x="1765220" y="259990"/>
                    <a:pt x="1739962" y="270452"/>
                    <a:pt x="1713626" y="270452"/>
                  </a:cubicBezTo>
                  <a:lnTo>
                    <a:pt x="99302" y="270452"/>
                  </a:lnTo>
                  <a:cubicBezTo>
                    <a:pt x="44459" y="270452"/>
                    <a:pt x="0" y="225993"/>
                    <a:pt x="0" y="171150"/>
                  </a:cubicBezTo>
                  <a:lnTo>
                    <a:pt x="0" y="99302"/>
                  </a:lnTo>
                  <a:cubicBezTo>
                    <a:pt x="0" y="72966"/>
                    <a:pt x="10462" y="47708"/>
                    <a:pt x="29085" y="29085"/>
                  </a:cubicBezTo>
                  <a:cubicBezTo>
                    <a:pt x="47708" y="10462"/>
                    <a:pt x="72966" y="0"/>
                    <a:pt x="99302" y="0"/>
                  </a:cubicBezTo>
                  <a:close/>
                </a:path>
              </a:pathLst>
            </a:custGeom>
            <a:solidFill>
              <a:srgbClr val="2F54AE"/>
            </a:solidFill>
            <a:ln w="28575" cap="rnd">
              <a:solidFill>
                <a:srgbClr val="000001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61925"/>
              <a:ext cx="1812928" cy="432377"/>
            </a:xfrm>
            <a:prstGeom prst="rect">
              <a:avLst/>
            </a:prstGeom>
          </p:spPr>
          <p:txBody>
            <a:bodyPr lIns="69124" tIns="69124" rIns="69124" bIns="69124" rtlCol="0" anchor="ctr"/>
            <a:lstStyle/>
            <a:p>
              <a:pPr algn="ctr">
                <a:lnSpc>
                  <a:spcPts val="5483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7021678" y="3565572"/>
            <a:ext cx="3734924" cy="444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0"/>
              </a:lnSpc>
            </a:pPr>
            <a:r>
              <a:rPr lang="en-US" sz="2614" b="1" u="sng">
                <a:solidFill>
                  <a:srgbClr val="FFFFFF"/>
                </a:solidFill>
                <a:latin typeface="Raleway Heavy"/>
                <a:ea typeface="Raleway Heavy"/>
                <a:cs typeface="Raleway Heavy"/>
                <a:sym typeface="Raleway Heavy"/>
                <a:hlinkClick r:id="rId4" tooltip="https://www.youtube.com/watch?v=zWUxMT8NFZ4&amp;t=1s"/>
              </a:rPr>
              <a:t>Hear her stor</a:t>
            </a:r>
            <a:r>
              <a:rPr lang="en-US" sz="2614" b="1" u="sng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  <a:hlinkClick r:id="rId4" tooltip="https://www.youtube.com/watch?v=zWUxMT8NFZ4&amp;t=1s"/>
              </a:rPr>
              <a:t>y</a:t>
            </a:r>
          </a:p>
        </p:txBody>
      </p:sp>
      <p:sp>
        <p:nvSpPr>
          <p:cNvPr id="9" name="Freeform 9"/>
          <p:cNvSpPr/>
          <p:nvPr/>
        </p:nvSpPr>
        <p:spPr>
          <a:xfrm rot="-128117">
            <a:off x="10257090" y="3816030"/>
            <a:ext cx="347725" cy="479620"/>
          </a:xfrm>
          <a:custGeom>
            <a:avLst/>
            <a:gdLst/>
            <a:ahLst/>
            <a:cxnLst/>
            <a:rect l="l" t="t" r="r" b="b"/>
            <a:pathLst>
              <a:path w="347725" h="479620">
                <a:moveTo>
                  <a:pt x="0" y="0"/>
                </a:moveTo>
                <a:lnTo>
                  <a:pt x="347725" y="0"/>
                </a:lnTo>
                <a:lnTo>
                  <a:pt x="347725" y="479620"/>
                </a:lnTo>
                <a:lnTo>
                  <a:pt x="0" y="4796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5614744" y="3553245"/>
            <a:ext cx="611395" cy="611395"/>
            <a:chOff x="0" y="0"/>
            <a:chExt cx="341630" cy="341630"/>
          </a:xfrm>
        </p:grpSpPr>
        <p:sp>
          <p:nvSpPr>
            <p:cNvPr id="11" name="Freeform 11"/>
            <p:cNvSpPr/>
            <p:nvPr/>
          </p:nvSpPr>
          <p:spPr>
            <a:xfrm>
              <a:off x="49530" y="46990"/>
              <a:ext cx="237490" cy="243840"/>
            </a:xfrm>
            <a:custGeom>
              <a:avLst/>
              <a:gdLst/>
              <a:ahLst/>
              <a:cxnLst/>
              <a:rect l="l" t="t" r="r" b="b"/>
              <a:pathLst>
                <a:path w="237490" h="243840">
                  <a:moveTo>
                    <a:pt x="237490" y="86360"/>
                  </a:moveTo>
                  <a:cubicBezTo>
                    <a:pt x="237490" y="162560"/>
                    <a:pt x="228600" y="182880"/>
                    <a:pt x="217170" y="196850"/>
                  </a:cubicBezTo>
                  <a:cubicBezTo>
                    <a:pt x="205740" y="212090"/>
                    <a:pt x="187960" y="224790"/>
                    <a:pt x="171450" y="232410"/>
                  </a:cubicBezTo>
                  <a:cubicBezTo>
                    <a:pt x="154940" y="240030"/>
                    <a:pt x="133350" y="243840"/>
                    <a:pt x="114300" y="242570"/>
                  </a:cubicBezTo>
                  <a:cubicBezTo>
                    <a:pt x="96520" y="241300"/>
                    <a:pt x="74930" y="234950"/>
                    <a:pt x="59690" y="226060"/>
                  </a:cubicBezTo>
                  <a:cubicBezTo>
                    <a:pt x="43180" y="215900"/>
                    <a:pt x="27940" y="200660"/>
                    <a:pt x="19050" y="185420"/>
                  </a:cubicBezTo>
                  <a:cubicBezTo>
                    <a:pt x="8890" y="168910"/>
                    <a:pt x="2540" y="148590"/>
                    <a:pt x="1270" y="129540"/>
                  </a:cubicBezTo>
                  <a:cubicBezTo>
                    <a:pt x="0" y="111760"/>
                    <a:pt x="3810" y="90170"/>
                    <a:pt x="11430" y="72390"/>
                  </a:cubicBezTo>
                  <a:cubicBezTo>
                    <a:pt x="19050" y="55880"/>
                    <a:pt x="33020" y="39370"/>
                    <a:pt x="46990" y="27940"/>
                  </a:cubicBezTo>
                  <a:cubicBezTo>
                    <a:pt x="62230" y="16510"/>
                    <a:pt x="81280" y="7620"/>
                    <a:pt x="100330" y="3810"/>
                  </a:cubicBezTo>
                  <a:cubicBezTo>
                    <a:pt x="118110" y="0"/>
                    <a:pt x="139700" y="1270"/>
                    <a:pt x="157480" y="7620"/>
                  </a:cubicBezTo>
                  <a:cubicBezTo>
                    <a:pt x="175260" y="12700"/>
                    <a:pt x="207010" y="36830"/>
                    <a:pt x="207010" y="36830"/>
                  </a:cubicBezTo>
                </a:path>
              </a:pathLst>
            </a:custGeom>
            <a:solidFill>
              <a:srgbClr val="2EA3A9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2" name="Group 12"/>
          <p:cNvGrpSpPr/>
          <p:nvPr/>
        </p:nvGrpSpPr>
        <p:grpSpPr>
          <a:xfrm>
            <a:off x="2898321" y="565554"/>
            <a:ext cx="4491566" cy="4820526"/>
            <a:chOff x="0" y="0"/>
            <a:chExt cx="5988755" cy="6427368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636588"/>
              <a:ext cx="4873352" cy="5790781"/>
              <a:chOff x="0" y="0"/>
              <a:chExt cx="3289300" cy="3908525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27940" y="44682"/>
                <a:ext cx="3214370" cy="3820336"/>
              </a:xfrm>
              <a:custGeom>
                <a:avLst/>
                <a:gdLst/>
                <a:ahLst/>
                <a:cxnLst/>
                <a:rect l="l" t="t" r="r" b="b"/>
                <a:pathLst>
                  <a:path w="3214370" h="3820336">
                    <a:moveTo>
                      <a:pt x="558800" y="3734499"/>
                    </a:moveTo>
                    <a:cubicBezTo>
                      <a:pt x="508000" y="3626321"/>
                      <a:pt x="457200" y="3647486"/>
                      <a:pt x="411480" y="3643958"/>
                    </a:cubicBezTo>
                    <a:cubicBezTo>
                      <a:pt x="350520" y="3640431"/>
                      <a:pt x="245110" y="3646310"/>
                      <a:pt x="199390" y="3615738"/>
                    </a:cubicBezTo>
                    <a:cubicBezTo>
                      <a:pt x="163830" y="3592221"/>
                      <a:pt x="157480" y="3558122"/>
                      <a:pt x="138430" y="3505208"/>
                    </a:cubicBezTo>
                    <a:cubicBezTo>
                      <a:pt x="100330" y="3398206"/>
                      <a:pt x="62230" y="3174795"/>
                      <a:pt x="43180" y="2985483"/>
                    </a:cubicBezTo>
                    <a:cubicBezTo>
                      <a:pt x="19050" y="2760895"/>
                      <a:pt x="0" y="2432833"/>
                      <a:pt x="22860" y="2243522"/>
                    </a:cubicBezTo>
                    <a:cubicBezTo>
                      <a:pt x="36830" y="2123585"/>
                      <a:pt x="72390" y="2034220"/>
                      <a:pt x="100330" y="1954263"/>
                    </a:cubicBezTo>
                    <a:cubicBezTo>
                      <a:pt x="120650" y="1895470"/>
                      <a:pt x="135890" y="1850788"/>
                      <a:pt x="166370" y="1803754"/>
                    </a:cubicBezTo>
                    <a:cubicBezTo>
                      <a:pt x="198120" y="1754368"/>
                      <a:pt x="252730" y="1713213"/>
                      <a:pt x="289560" y="1666179"/>
                    </a:cubicBezTo>
                    <a:cubicBezTo>
                      <a:pt x="323850" y="1621497"/>
                      <a:pt x="341630" y="1569760"/>
                      <a:pt x="379730" y="1529781"/>
                    </a:cubicBezTo>
                    <a:cubicBezTo>
                      <a:pt x="415290" y="1490978"/>
                      <a:pt x="453390" y="1466285"/>
                      <a:pt x="509270" y="1431009"/>
                    </a:cubicBezTo>
                    <a:cubicBezTo>
                      <a:pt x="596900" y="1374569"/>
                      <a:pt x="802640" y="1325183"/>
                      <a:pt x="864870" y="1238170"/>
                    </a:cubicBezTo>
                    <a:cubicBezTo>
                      <a:pt x="916940" y="1162916"/>
                      <a:pt x="881380" y="1054737"/>
                      <a:pt x="900430" y="963021"/>
                    </a:cubicBezTo>
                    <a:cubicBezTo>
                      <a:pt x="918210" y="870129"/>
                      <a:pt x="949960" y="764303"/>
                      <a:pt x="974090" y="685521"/>
                    </a:cubicBezTo>
                    <a:cubicBezTo>
                      <a:pt x="991870" y="626728"/>
                      <a:pt x="1007110" y="580870"/>
                      <a:pt x="1028700" y="532660"/>
                    </a:cubicBezTo>
                    <a:cubicBezTo>
                      <a:pt x="1049020" y="487978"/>
                      <a:pt x="1069340" y="443296"/>
                      <a:pt x="1097280" y="404493"/>
                    </a:cubicBezTo>
                    <a:cubicBezTo>
                      <a:pt x="1123950" y="365690"/>
                      <a:pt x="1153160" y="324535"/>
                      <a:pt x="1189990" y="298666"/>
                    </a:cubicBezTo>
                    <a:cubicBezTo>
                      <a:pt x="1225550" y="273973"/>
                      <a:pt x="1271270" y="262215"/>
                      <a:pt x="1314450" y="250456"/>
                    </a:cubicBezTo>
                    <a:cubicBezTo>
                      <a:pt x="1356360" y="239874"/>
                      <a:pt x="1410970" y="252808"/>
                      <a:pt x="1447800" y="233994"/>
                    </a:cubicBezTo>
                    <a:cubicBezTo>
                      <a:pt x="1484630" y="215181"/>
                      <a:pt x="1503680" y="170498"/>
                      <a:pt x="1536700" y="139926"/>
                    </a:cubicBezTo>
                    <a:cubicBezTo>
                      <a:pt x="1572260" y="107003"/>
                      <a:pt x="1614170" y="68200"/>
                      <a:pt x="1657350" y="45858"/>
                    </a:cubicBezTo>
                    <a:cubicBezTo>
                      <a:pt x="1696720" y="25869"/>
                      <a:pt x="1739900" y="16462"/>
                      <a:pt x="1783080" y="9407"/>
                    </a:cubicBezTo>
                    <a:cubicBezTo>
                      <a:pt x="1826260" y="2352"/>
                      <a:pt x="1871980" y="0"/>
                      <a:pt x="1916430" y="2352"/>
                    </a:cubicBezTo>
                    <a:cubicBezTo>
                      <a:pt x="1962150" y="5879"/>
                      <a:pt x="2009140" y="12935"/>
                      <a:pt x="2052320" y="28221"/>
                    </a:cubicBezTo>
                    <a:cubicBezTo>
                      <a:pt x="2096770" y="43507"/>
                      <a:pt x="2134870" y="76430"/>
                      <a:pt x="2179320" y="96420"/>
                    </a:cubicBezTo>
                    <a:cubicBezTo>
                      <a:pt x="2225040" y="117585"/>
                      <a:pt x="2280920" y="129344"/>
                      <a:pt x="2326640" y="149333"/>
                    </a:cubicBezTo>
                    <a:cubicBezTo>
                      <a:pt x="2366010" y="165795"/>
                      <a:pt x="2400300" y="183433"/>
                      <a:pt x="2435860" y="205774"/>
                    </a:cubicBezTo>
                    <a:cubicBezTo>
                      <a:pt x="2472690" y="229291"/>
                      <a:pt x="2504440" y="249280"/>
                      <a:pt x="2541270" y="285732"/>
                    </a:cubicBezTo>
                    <a:cubicBezTo>
                      <a:pt x="2597150" y="340997"/>
                      <a:pt x="2688590" y="455054"/>
                      <a:pt x="2719070" y="522078"/>
                    </a:cubicBezTo>
                    <a:cubicBezTo>
                      <a:pt x="2738120" y="563232"/>
                      <a:pt x="2736850" y="593804"/>
                      <a:pt x="2740660" y="631432"/>
                    </a:cubicBezTo>
                    <a:cubicBezTo>
                      <a:pt x="2744470" y="671410"/>
                      <a:pt x="2745740" y="703158"/>
                      <a:pt x="2741930" y="756072"/>
                    </a:cubicBezTo>
                    <a:cubicBezTo>
                      <a:pt x="2734310" y="848964"/>
                      <a:pt x="2708910" y="1045331"/>
                      <a:pt x="2679700" y="1138223"/>
                    </a:cubicBezTo>
                    <a:cubicBezTo>
                      <a:pt x="2661920" y="1194664"/>
                      <a:pt x="2641600" y="1231115"/>
                      <a:pt x="2616200" y="1269918"/>
                    </a:cubicBezTo>
                    <a:cubicBezTo>
                      <a:pt x="2592070" y="1305193"/>
                      <a:pt x="2566670" y="1332238"/>
                      <a:pt x="2534920" y="1361634"/>
                    </a:cubicBezTo>
                    <a:cubicBezTo>
                      <a:pt x="2499360" y="1394558"/>
                      <a:pt x="2448560" y="1422778"/>
                      <a:pt x="2411730" y="1454526"/>
                    </a:cubicBezTo>
                    <a:cubicBezTo>
                      <a:pt x="2377440" y="1485098"/>
                      <a:pt x="2341880" y="1554474"/>
                      <a:pt x="2319020" y="1549770"/>
                    </a:cubicBezTo>
                    <a:cubicBezTo>
                      <a:pt x="2293620" y="1545067"/>
                      <a:pt x="2256790" y="1414548"/>
                      <a:pt x="2270760" y="1405141"/>
                    </a:cubicBezTo>
                    <a:cubicBezTo>
                      <a:pt x="2284730" y="1395734"/>
                      <a:pt x="2371090" y="1454526"/>
                      <a:pt x="2399030" y="1488626"/>
                    </a:cubicBezTo>
                    <a:cubicBezTo>
                      <a:pt x="2424430" y="1520374"/>
                      <a:pt x="2416810" y="1560353"/>
                      <a:pt x="2440940" y="1600332"/>
                    </a:cubicBezTo>
                    <a:cubicBezTo>
                      <a:pt x="2473960" y="1657948"/>
                      <a:pt x="2564130" y="1732027"/>
                      <a:pt x="2600960" y="1790820"/>
                    </a:cubicBezTo>
                    <a:cubicBezTo>
                      <a:pt x="2628900" y="1833150"/>
                      <a:pt x="2641600" y="1869601"/>
                      <a:pt x="2656840" y="1909580"/>
                    </a:cubicBezTo>
                    <a:cubicBezTo>
                      <a:pt x="2673350" y="1950735"/>
                      <a:pt x="2670810" y="1998945"/>
                      <a:pt x="2694940" y="2036572"/>
                    </a:cubicBezTo>
                    <a:cubicBezTo>
                      <a:pt x="2719070" y="2076551"/>
                      <a:pt x="2755900" y="2110651"/>
                      <a:pt x="2805430" y="2140047"/>
                    </a:cubicBezTo>
                    <a:cubicBezTo>
                      <a:pt x="2871470" y="2180026"/>
                      <a:pt x="3002280" y="2198839"/>
                      <a:pt x="3070860" y="2232939"/>
                    </a:cubicBezTo>
                    <a:cubicBezTo>
                      <a:pt x="3119120" y="2257632"/>
                      <a:pt x="3162300" y="2278797"/>
                      <a:pt x="3185160" y="2312897"/>
                    </a:cubicBezTo>
                    <a:cubicBezTo>
                      <a:pt x="3208020" y="2345821"/>
                      <a:pt x="3214370" y="2392854"/>
                      <a:pt x="3209290" y="2432833"/>
                    </a:cubicBezTo>
                    <a:cubicBezTo>
                      <a:pt x="3204210" y="2477516"/>
                      <a:pt x="3172460" y="2526901"/>
                      <a:pt x="3148330" y="2569232"/>
                    </a:cubicBezTo>
                    <a:cubicBezTo>
                      <a:pt x="3125470" y="2610387"/>
                      <a:pt x="3101340" y="2650366"/>
                      <a:pt x="3070860" y="2682114"/>
                    </a:cubicBezTo>
                    <a:cubicBezTo>
                      <a:pt x="3041650" y="2713862"/>
                      <a:pt x="2999740" y="2732675"/>
                      <a:pt x="2971800" y="2762071"/>
                    </a:cubicBezTo>
                    <a:cubicBezTo>
                      <a:pt x="2943860" y="2791468"/>
                      <a:pt x="2908300" y="2823215"/>
                      <a:pt x="2901950" y="2859667"/>
                    </a:cubicBezTo>
                    <a:cubicBezTo>
                      <a:pt x="2895600" y="2899646"/>
                      <a:pt x="2934970" y="2941976"/>
                      <a:pt x="2942590" y="2994890"/>
                    </a:cubicBezTo>
                    <a:cubicBezTo>
                      <a:pt x="2954020" y="3064265"/>
                      <a:pt x="2952750" y="3174795"/>
                      <a:pt x="2946400" y="3242994"/>
                    </a:cubicBezTo>
                    <a:cubicBezTo>
                      <a:pt x="2941320" y="3290028"/>
                      <a:pt x="2941320" y="3324127"/>
                      <a:pt x="2921000" y="3362931"/>
                    </a:cubicBezTo>
                    <a:cubicBezTo>
                      <a:pt x="2896870" y="3411140"/>
                      <a:pt x="2849880" y="3468757"/>
                      <a:pt x="2797810" y="3501681"/>
                    </a:cubicBezTo>
                    <a:cubicBezTo>
                      <a:pt x="2744470" y="3534605"/>
                      <a:pt x="2650490" y="3538132"/>
                      <a:pt x="2599690" y="3559298"/>
                    </a:cubicBezTo>
                    <a:cubicBezTo>
                      <a:pt x="2566670" y="3573408"/>
                      <a:pt x="2545080" y="3596925"/>
                      <a:pt x="2520950" y="3603980"/>
                    </a:cubicBezTo>
                    <a:cubicBezTo>
                      <a:pt x="2504440" y="3608683"/>
                      <a:pt x="2491740" y="3609859"/>
                      <a:pt x="2473960" y="3606332"/>
                    </a:cubicBezTo>
                    <a:cubicBezTo>
                      <a:pt x="2449830" y="3602804"/>
                      <a:pt x="2410460" y="3589870"/>
                      <a:pt x="2388870" y="3571056"/>
                    </a:cubicBezTo>
                    <a:cubicBezTo>
                      <a:pt x="2367280" y="3553418"/>
                      <a:pt x="2349500" y="3522846"/>
                      <a:pt x="2344420" y="3495802"/>
                    </a:cubicBezTo>
                    <a:cubicBezTo>
                      <a:pt x="2339340" y="3468757"/>
                      <a:pt x="2345690" y="3434657"/>
                      <a:pt x="2359660" y="3411140"/>
                    </a:cubicBezTo>
                    <a:cubicBezTo>
                      <a:pt x="2372360" y="3386447"/>
                      <a:pt x="2404110" y="3362931"/>
                      <a:pt x="2425700" y="3351172"/>
                    </a:cubicBezTo>
                    <a:cubicBezTo>
                      <a:pt x="2440940" y="3342941"/>
                      <a:pt x="2453640" y="3339413"/>
                      <a:pt x="2471420" y="3339413"/>
                    </a:cubicBezTo>
                    <a:cubicBezTo>
                      <a:pt x="2496820" y="3338238"/>
                      <a:pt x="2537460" y="3342941"/>
                      <a:pt x="2561590" y="3357051"/>
                    </a:cubicBezTo>
                    <a:cubicBezTo>
                      <a:pt x="2586990" y="3369986"/>
                      <a:pt x="2612390" y="3397030"/>
                      <a:pt x="2622550" y="3421723"/>
                    </a:cubicBezTo>
                    <a:cubicBezTo>
                      <a:pt x="2633980" y="3446416"/>
                      <a:pt x="2633980" y="3485219"/>
                      <a:pt x="2628900" y="3507560"/>
                    </a:cubicBezTo>
                    <a:cubicBezTo>
                      <a:pt x="2626360" y="3524022"/>
                      <a:pt x="2618740" y="3535780"/>
                      <a:pt x="2609850" y="3547539"/>
                    </a:cubicBezTo>
                    <a:cubicBezTo>
                      <a:pt x="2600960" y="3559298"/>
                      <a:pt x="2592070" y="3569880"/>
                      <a:pt x="2576830" y="3579287"/>
                    </a:cubicBezTo>
                    <a:cubicBezTo>
                      <a:pt x="2556510" y="3592221"/>
                      <a:pt x="2518410" y="3607507"/>
                      <a:pt x="2489200" y="3607507"/>
                    </a:cubicBezTo>
                    <a:cubicBezTo>
                      <a:pt x="2459990" y="3607507"/>
                      <a:pt x="2424430" y="3596925"/>
                      <a:pt x="2401570" y="3580463"/>
                    </a:cubicBezTo>
                    <a:cubicBezTo>
                      <a:pt x="2377440" y="3564001"/>
                      <a:pt x="2357120" y="3532253"/>
                      <a:pt x="2348230" y="3509911"/>
                    </a:cubicBezTo>
                    <a:cubicBezTo>
                      <a:pt x="2341880" y="3494626"/>
                      <a:pt x="2340610" y="3482867"/>
                      <a:pt x="2343150" y="3466405"/>
                    </a:cubicBezTo>
                    <a:cubicBezTo>
                      <a:pt x="2345690" y="3444064"/>
                      <a:pt x="2355850" y="3406437"/>
                      <a:pt x="2376170" y="3386447"/>
                    </a:cubicBezTo>
                    <a:cubicBezTo>
                      <a:pt x="2397760" y="3365282"/>
                      <a:pt x="2434590" y="3354700"/>
                      <a:pt x="2470150" y="3342941"/>
                    </a:cubicBezTo>
                    <a:cubicBezTo>
                      <a:pt x="2513330" y="3328831"/>
                      <a:pt x="2586990" y="3346469"/>
                      <a:pt x="2621280" y="3313545"/>
                    </a:cubicBezTo>
                    <a:cubicBezTo>
                      <a:pt x="2667000" y="3270039"/>
                      <a:pt x="2680970" y="3128936"/>
                      <a:pt x="2673350" y="3063089"/>
                    </a:cubicBezTo>
                    <a:cubicBezTo>
                      <a:pt x="2668270" y="3019583"/>
                      <a:pt x="2632710" y="2994890"/>
                      <a:pt x="2625090" y="2957262"/>
                    </a:cubicBezTo>
                    <a:cubicBezTo>
                      <a:pt x="2616200" y="2917284"/>
                      <a:pt x="2618740" y="2871425"/>
                      <a:pt x="2625090" y="2831447"/>
                    </a:cubicBezTo>
                    <a:cubicBezTo>
                      <a:pt x="2630170" y="2792643"/>
                      <a:pt x="2633980" y="2760896"/>
                      <a:pt x="2655570" y="2722093"/>
                    </a:cubicBezTo>
                    <a:cubicBezTo>
                      <a:pt x="2687320" y="2664476"/>
                      <a:pt x="2777490" y="2591573"/>
                      <a:pt x="2825750" y="2531605"/>
                    </a:cubicBezTo>
                    <a:cubicBezTo>
                      <a:pt x="2863850" y="2482219"/>
                      <a:pt x="2894330" y="2392854"/>
                      <a:pt x="2923540" y="2392854"/>
                    </a:cubicBezTo>
                    <a:cubicBezTo>
                      <a:pt x="2948940" y="2392854"/>
                      <a:pt x="2999740" y="2476340"/>
                      <a:pt x="2992120" y="2485747"/>
                    </a:cubicBezTo>
                    <a:cubicBezTo>
                      <a:pt x="2983230" y="2496329"/>
                      <a:pt x="2912110" y="2470461"/>
                      <a:pt x="2874010" y="2451647"/>
                    </a:cubicBezTo>
                    <a:cubicBezTo>
                      <a:pt x="2829560" y="2431658"/>
                      <a:pt x="2787650" y="2384624"/>
                      <a:pt x="2740660" y="2363458"/>
                    </a:cubicBezTo>
                    <a:cubicBezTo>
                      <a:pt x="2698750" y="2344645"/>
                      <a:pt x="2646680" y="2348172"/>
                      <a:pt x="2609850" y="2328183"/>
                    </a:cubicBezTo>
                    <a:cubicBezTo>
                      <a:pt x="2573020" y="2308193"/>
                      <a:pt x="2547620" y="2274094"/>
                      <a:pt x="2518410" y="2241170"/>
                    </a:cubicBezTo>
                    <a:cubicBezTo>
                      <a:pt x="2485390" y="2204719"/>
                      <a:pt x="2442210" y="2157685"/>
                      <a:pt x="2423160" y="2115354"/>
                    </a:cubicBezTo>
                    <a:cubicBezTo>
                      <a:pt x="2406650" y="2077727"/>
                      <a:pt x="2419350" y="2043627"/>
                      <a:pt x="2400300" y="2001297"/>
                    </a:cubicBezTo>
                    <a:cubicBezTo>
                      <a:pt x="2368550" y="1934273"/>
                      <a:pt x="2244090" y="1830798"/>
                      <a:pt x="2212340" y="1762599"/>
                    </a:cubicBezTo>
                    <a:cubicBezTo>
                      <a:pt x="2193290" y="1717917"/>
                      <a:pt x="2211070" y="1676762"/>
                      <a:pt x="2190750" y="1643838"/>
                    </a:cubicBezTo>
                    <a:cubicBezTo>
                      <a:pt x="2170430" y="1610914"/>
                      <a:pt x="2108200" y="1602684"/>
                      <a:pt x="2089150" y="1567408"/>
                    </a:cubicBezTo>
                    <a:cubicBezTo>
                      <a:pt x="2066290" y="1523902"/>
                      <a:pt x="2059940" y="1448647"/>
                      <a:pt x="2084070" y="1393382"/>
                    </a:cubicBezTo>
                    <a:cubicBezTo>
                      <a:pt x="2117090" y="1321655"/>
                      <a:pt x="2259330" y="1245225"/>
                      <a:pt x="2315210" y="1188784"/>
                    </a:cubicBezTo>
                    <a:cubicBezTo>
                      <a:pt x="2350770" y="1152333"/>
                      <a:pt x="2374900" y="1139399"/>
                      <a:pt x="2395220" y="1093541"/>
                    </a:cubicBezTo>
                    <a:cubicBezTo>
                      <a:pt x="2433320" y="1011231"/>
                      <a:pt x="2448560" y="799578"/>
                      <a:pt x="2453640" y="707862"/>
                    </a:cubicBezTo>
                    <a:cubicBezTo>
                      <a:pt x="2456180" y="658476"/>
                      <a:pt x="2465070" y="627904"/>
                      <a:pt x="2449830" y="591453"/>
                    </a:cubicBezTo>
                    <a:cubicBezTo>
                      <a:pt x="2430780" y="547946"/>
                      <a:pt x="2373630" y="506792"/>
                      <a:pt x="2330450" y="469164"/>
                    </a:cubicBezTo>
                    <a:cubicBezTo>
                      <a:pt x="2288540" y="431537"/>
                      <a:pt x="2244090" y="392734"/>
                      <a:pt x="2194560" y="368041"/>
                    </a:cubicBezTo>
                    <a:cubicBezTo>
                      <a:pt x="2150110" y="346876"/>
                      <a:pt x="2096770" y="344524"/>
                      <a:pt x="2051050" y="328062"/>
                    </a:cubicBezTo>
                    <a:cubicBezTo>
                      <a:pt x="2005330" y="311601"/>
                      <a:pt x="1965960" y="276325"/>
                      <a:pt x="1920240" y="269270"/>
                    </a:cubicBezTo>
                    <a:cubicBezTo>
                      <a:pt x="1874520" y="261039"/>
                      <a:pt x="1809750" y="262215"/>
                      <a:pt x="1774190" y="283380"/>
                    </a:cubicBezTo>
                    <a:cubicBezTo>
                      <a:pt x="1741170" y="302194"/>
                      <a:pt x="1736090" y="349228"/>
                      <a:pt x="1710690" y="378624"/>
                    </a:cubicBezTo>
                    <a:cubicBezTo>
                      <a:pt x="1684020" y="410372"/>
                      <a:pt x="1649730" y="444472"/>
                      <a:pt x="1611630" y="465637"/>
                    </a:cubicBezTo>
                    <a:cubicBezTo>
                      <a:pt x="1574800" y="485626"/>
                      <a:pt x="1530350" y="493857"/>
                      <a:pt x="1488440" y="500912"/>
                    </a:cubicBezTo>
                    <a:cubicBezTo>
                      <a:pt x="1449070" y="507967"/>
                      <a:pt x="1399540" y="492681"/>
                      <a:pt x="1366520" y="510319"/>
                    </a:cubicBezTo>
                    <a:cubicBezTo>
                      <a:pt x="1330960" y="531484"/>
                      <a:pt x="1305560" y="589101"/>
                      <a:pt x="1285240" y="629080"/>
                    </a:cubicBezTo>
                    <a:cubicBezTo>
                      <a:pt x="1268730" y="665531"/>
                      <a:pt x="1264920" y="692576"/>
                      <a:pt x="1252220" y="739610"/>
                    </a:cubicBezTo>
                    <a:cubicBezTo>
                      <a:pt x="1228090" y="823095"/>
                      <a:pt x="1183640" y="983011"/>
                      <a:pt x="1162050" y="1087661"/>
                    </a:cubicBezTo>
                    <a:cubicBezTo>
                      <a:pt x="1144270" y="1172323"/>
                      <a:pt x="1153160" y="1256984"/>
                      <a:pt x="1126490" y="1320480"/>
                    </a:cubicBezTo>
                    <a:cubicBezTo>
                      <a:pt x="1103630" y="1373393"/>
                      <a:pt x="1066800" y="1415723"/>
                      <a:pt x="1028700" y="1450999"/>
                    </a:cubicBezTo>
                    <a:cubicBezTo>
                      <a:pt x="994410" y="1482747"/>
                      <a:pt x="958850" y="1500385"/>
                      <a:pt x="910590" y="1527429"/>
                    </a:cubicBezTo>
                    <a:cubicBezTo>
                      <a:pt x="842010" y="1566232"/>
                      <a:pt x="713740" y="1609739"/>
                      <a:pt x="650240" y="1652069"/>
                    </a:cubicBezTo>
                    <a:cubicBezTo>
                      <a:pt x="607060" y="1680289"/>
                      <a:pt x="585470" y="1708510"/>
                      <a:pt x="552450" y="1740258"/>
                    </a:cubicBezTo>
                    <a:cubicBezTo>
                      <a:pt x="518160" y="1774358"/>
                      <a:pt x="480060" y="1802578"/>
                      <a:pt x="449580" y="1849612"/>
                    </a:cubicBezTo>
                    <a:cubicBezTo>
                      <a:pt x="407670" y="1913108"/>
                      <a:pt x="369570" y="2027165"/>
                      <a:pt x="344170" y="2098892"/>
                    </a:cubicBezTo>
                    <a:cubicBezTo>
                      <a:pt x="326390" y="2154157"/>
                      <a:pt x="313690" y="2176498"/>
                      <a:pt x="303530" y="2243522"/>
                    </a:cubicBezTo>
                    <a:cubicBezTo>
                      <a:pt x="284480" y="2395206"/>
                      <a:pt x="287020" y="2778533"/>
                      <a:pt x="311150" y="2989010"/>
                    </a:cubicBezTo>
                    <a:cubicBezTo>
                      <a:pt x="328930" y="3146574"/>
                      <a:pt x="335280" y="3359403"/>
                      <a:pt x="400050" y="3398206"/>
                    </a:cubicBezTo>
                    <a:cubicBezTo>
                      <a:pt x="435610" y="3420547"/>
                      <a:pt x="494030" y="3366458"/>
                      <a:pt x="539750" y="3372337"/>
                    </a:cubicBezTo>
                    <a:cubicBezTo>
                      <a:pt x="590550" y="3379393"/>
                      <a:pt x="652780" y="3412316"/>
                      <a:pt x="690880" y="3448768"/>
                    </a:cubicBezTo>
                    <a:cubicBezTo>
                      <a:pt x="728980" y="3482867"/>
                      <a:pt x="751840" y="3536956"/>
                      <a:pt x="770890" y="3581639"/>
                    </a:cubicBezTo>
                    <a:cubicBezTo>
                      <a:pt x="787400" y="3621618"/>
                      <a:pt x="803910" y="3666300"/>
                      <a:pt x="801370" y="3701575"/>
                    </a:cubicBezTo>
                    <a:cubicBezTo>
                      <a:pt x="800100" y="3729796"/>
                      <a:pt x="789940" y="3758016"/>
                      <a:pt x="773430" y="3778006"/>
                    </a:cubicBezTo>
                    <a:cubicBezTo>
                      <a:pt x="755650" y="3796819"/>
                      <a:pt x="722630" y="3813281"/>
                      <a:pt x="695960" y="3816809"/>
                    </a:cubicBezTo>
                    <a:cubicBezTo>
                      <a:pt x="669290" y="3820336"/>
                      <a:pt x="633730" y="3813281"/>
                      <a:pt x="610870" y="3799171"/>
                    </a:cubicBezTo>
                    <a:cubicBezTo>
                      <a:pt x="588010" y="3786236"/>
                      <a:pt x="558800" y="3734499"/>
                      <a:pt x="558800" y="3734499"/>
                    </a:cubicBezTo>
                  </a:path>
                </a:pathLst>
              </a:custGeom>
              <a:solidFill>
                <a:srgbClr val="2EA3A9"/>
              </a:solidFill>
              <a:ln cap="sq">
                <a:noFill/>
                <a:prstDash val="solid"/>
                <a:miter/>
              </a:ln>
            </p:spPr>
          </p:sp>
        </p:grpSp>
        <p:sp>
          <p:nvSpPr>
            <p:cNvPr id="15" name="Freeform 15"/>
            <p:cNvSpPr/>
            <p:nvPr/>
          </p:nvSpPr>
          <p:spPr>
            <a:xfrm>
              <a:off x="0" y="0"/>
              <a:ext cx="5988755" cy="6427368"/>
            </a:xfrm>
            <a:custGeom>
              <a:avLst/>
              <a:gdLst/>
              <a:ahLst/>
              <a:cxnLst/>
              <a:rect l="l" t="t" r="r" b="b"/>
              <a:pathLst>
                <a:path w="5988755" h="6427368">
                  <a:moveTo>
                    <a:pt x="0" y="0"/>
                  </a:moveTo>
                  <a:lnTo>
                    <a:pt x="5988755" y="0"/>
                  </a:lnTo>
                  <a:lnTo>
                    <a:pt x="5988755" y="6427368"/>
                  </a:lnTo>
                  <a:lnTo>
                    <a:pt x="0" y="64273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10879667" y="4915976"/>
            <a:ext cx="4510011" cy="4317290"/>
            <a:chOff x="0" y="0"/>
            <a:chExt cx="6013348" cy="5756387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6013348" cy="5756387"/>
              <a:chOff x="0" y="0"/>
              <a:chExt cx="6029960" cy="5772289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50800" y="46869"/>
                <a:ext cx="5934710" cy="5676084"/>
              </a:xfrm>
              <a:custGeom>
                <a:avLst/>
                <a:gdLst/>
                <a:ahLst/>
                <a:cxnLst/>
                <a:rect l="l" t="t" r="r" b="b"/>
                <a:pathLst>
                  <a:path w="5934710" h="5676084">
                    <a:moveTo>
                      <a:pt x="0" y="5422005"/>
                    </a:moveTo>
                    <a:cubicBezTo>
                      <a:pt x="36830" y="5003884"/>
                      <a:pt x="134620" y="4744871"/>
                      <a:pt x="173990" y="4572196"/>
                    </a:cubicBezTo>
                    <a:cubicBezTo>
                      <a:pt x="204470" y="4438989"/>
                      <a:pt x="214630" y="4307016"/>
                      <a:pt x="240030" y="4216978"/>
                    </a:cubicBezTo>
                    <a:cubicBezTo>
                      <a:pt x="255270" y="4157775"/>
                      <a:pt x="269240" y="4118306"/>
                      <a:pt x="292100" y="4073904"/>
                    </a:cubicBezTo>
                    <a:cubicBezTo>
                      <a:pt x="316230" y="4025801"/>
                      <a:pt x="349250" y="3981399"/>
                      <a:pt x="384810" y="3939464"/>
                    </a:cubicBezTo>
                    <a:cubicBezTo>
                      <a:pt x="419100" y="3897528"/>
                      <a:pt x="458470" y="3855593"/>
                      <a:pt x="501650" y="3823525"/>
                    </a:cubicBezTo>
                    <a:cubicBezTo>
                      <a:pt x="543560" y="3791456"/>
                      <a:pt x="581660" y="3771722"/>
                      <a:pt x="638810" y="3747054"/>
                    </a:cubicBezTo>
                    <a:cubicBezTo>
                      <a:pt x="726440" y="3708819"/>
                      <a:pt x="845820" y="3684151"/>
                      <a:pt x="981710" y="3633582"/>
                    </a:cubicBezTo>
                    <a:cubicBezTo>
                      <a:pt x="1188720" y="3557111"/>
                      <a:pt x="1616710" y="3400470"/>
                      <a:pt x="1752600" y="3317833"/>
                    </a:cubicBezTo>
                    <a:cubicBezTo>
                      <a:pt x="1808480" y="3283298"/>
                      <a:pt x="1826260" y="3258630"/>
                      <a:pt x="1858010" y="3225328"/>
                    </a:cubicBezTo>
                    <a:cubicBezTo>
                      <a:pt x="1891030" y="3190793"/>
                      <a:pt x="1935480" y="3156258"/>
                      <a:pt x="1949450" y="3113089"/>
                    </a:cubicBezTo>
                    <a:cubicBezTo>
                      <a:pt x="1963420" y="3069920"/>
                      <a:pt x="1957070" y="3024285"/>
                      <a:pt x="1944370" y="2968782"/>
                    </a:cubicBezTo>
                    <a:cubicBezTo>
                      <a:pt x="1924050" y="2884911"/>
                      <a:pt x="1852930" y="2782539"/>
                      <a:pt x="1808480" y="2666600"/>
                    </a:cubicBezTo>
                    <a:cubicBezTo>
                      <a:pt x="1752600" y="2518593"/>
                      <a:pt x="1678940" y="2270680"/>
                      <a:pt x="1648460" y="2149808"/>
                    </a:cubicBezTo>
                    <a:cubicBezTo>
                      <a:pt x="1631950" y="2086904"/>
                      <a:pt x="1626870" y="2059770"/>
                      <a:pt x="1619250" y="2003034"/>
                    </a:cubicBezTo>
                    <a:cubicBezTo>
                      <a:pt x="1609090" y="1924096"/>
                      <a:pt x="1597660" y="1819258"/>
                      <a:pt x="1598930" y="1721820"/>
                    </a:cubicBezTo>
                    <a:cubicBezTo>
                      <a:pt x="1600200" y="1615748"/>
                      <a:pt x="1617980" y="1481307"/>
                      <a:pt x="1631950" y="1392503"/>
                    </a:cubicBezTo>
                    <a:cubicBezTo>
                      <a:pt x="1640840" y="1330833"/>
                      <a:pt x="1659890" y="1298765"/>
                      <a:pt x="1661160" y="1238329"/>
                    </a:cubicBezTo>
                    <a:cubicBezTo>
                      <a:pt x="1663700" y="1154458"/>
                      <a:pt x="1615440" y="1020018"/>
                      <a:pt x="1616710" y="934913"/>
                    </a:cubicBezTo>
                    <a:cubicBezTo>
                      <a:pt x="1617980" y="874477"/>
                      <a:pt x="1633220" y="838709"/>
                      <a:pt x="1647190" y="779506"/>
                    </a:cubicBezTo>
                    <a:cubicBezTo>
                      <a:pt x="1666240" y="700568"/>
                      <a:pt x="1700530" y="579696"/>
                      <a:pt x="1728470" y="504459"/>
                    </a:cubicBezTo>
                    <a:cubicBezTo>
                      <a:pt x="1748790" y="450189"/>
                      <a:pt x="1766570" y="414421"/>
                      <a:pt x="1791970" y="367552"/>
                    </a:cubicBezTo>
                    <a:cubicBezTo>
                      <a:pt x="1821180" y="313282"/>
                      <a:pt x="1851660" y="249146"/>
                      <a:pt x="1896110" y="199810"/>
                    </a:cubicBezTo>
                    <a:cubicBezTo>
                      <a:pt x="1943100" y="148007"/>
                      <a:pt x="2002790" y="77704"/>
                      <a:pt x="2067560" y="64136"/>
                    </a:cubicBezTo>
                    <a:cubicBezTo>
                      <a:pt x="2134870" y="49336"/>
                      <a:pt x="2249170" y="77704"/>
                      <a:pt x="2292350" y="117172"/>
                    </a:cubicBezTo>
                    <a:cubicBezTo>
                      <a:pt x="2327910" y="146774"/>
                      <a:pt x="2343150" y="203510"/>
                      <a:pt x="2340610" y="246679"/>
                    </a:cubicBezTo>
                    <a:cubicBezTo>
                      <a:pt x="2336800" y="293548"/>
                      <a:pt x="2291080" y="342884"/>
                      <a:pt x="2263140" y="386053"/>
                    </a:cubicBezTo>
                    <a:cubicBezTo>
                      <a:pt x="2236470" y="427988"/>
                      <a:pt x="2203450" y="503225"/>
                      <a:pt x="2175510" y="501992"/>
                    </a:cubicBezTo>
                    <a:cubicBezTo>
                      <a:pt x="2147570" y="500758"/>
                      <a:pt x="2134870" y="395920"/>
                      <a:pt x="2095500" y="371252"/>
                    </a:cubicBezTo>
                    <a:cubicBezTo>
                      <a:pt x="2053590" y="345351"/>
                      <a:pt x="1936750" y="374952"/>
                      <a:pt x="1930400" y="351518"/>
                    </a:cubicBezTo>
                    <a:cubicBezTo>
                      <a:pt x="1918970" y="315749"/>
                      <a:pt x="2118360" y="188709"/>
                      <a:pt x="2200910" y="134440"/>
                    </a:cubicBezTo>
                    <a:cubicBezTo>
                      <a:pt x="2264410" y="93738"/>
                      <a:pt x="2319020" y="62903"/>
                      <a:pt x="2378710" y="40702"/>
                    </a:cubicBezTo>
                    <a:cubicBezTo>
                      <a:pt x="2434590" y="20968"/>
                      <a:pt x="2493010" y="6167"/>
                      <a:pt x="2547620" y="2467"/>
                    </a:cubicBezTo>
                    <a:cubicBezTo>
                      <a:pt x="2595880" y="0"/>
                      <a:pt x="2621280" y="3700"/>
                      <a:pt x="2688590" y="14801"/>
                    </a:cubicBezTo>
                    <a:cubicBezTo>
                      <a:pt x="2861310" y="44402"/>
                      <a:pt x="3437890" y="155408"/>
                      <a:pt x="3602990" y="242979"/>
                    </a:cubicBezTo>
                    <a:cubicBezTo>
                      <a:pt x="3675380" y="282447"/>
                      <a:pt x="3696970" y="323149"/>
                      <a:pt x="3738880" y="367552"/>
                    </a:cubicBezTo>
                    <a:cubicBezTo>
                      <a:pt x="3780790" y="411954"/>
                      <a:pt x="3816350" y="451422"/>
                      <a:pt x="3855720" y="508159"/>
                    </a:cubicBezTo>
                    <a:cubicBezTo>
                      <a:pt x="3906520" y="587096"/>
                      <a:pt x="3973830" y="699335"/>
                      <a:pt x="4010660" y="800473"/>
                    </a:cubicBezTo>
                    <a:cubicBezTo>
                      <a:pt x="4047490" y="897912"/>
                      <a:pt x="4065270" y="983016"/>
                      <a:pt x="4079240" y="1102655"/>
                    </a:cubicBezTo>
                    <a:cubicBezTo>
                      <a:pt x="4098290" y="1272864"/>
                      <a:pt x="4090670" y="1593546"/>
                      <a:pt x="4085590" y="1729220"/>
                    </a:cubicBezTo>
                    <a:cubicBezTo>
                      <a:pt x="4083050" y="1794590"/>
                      <a:pt x="4081780" y="1822958"/>
                      <a:pt x="4071620" y="1874760"/>
                    </a:cubicBezTo>
                    <a:cubicBezTo>
                      <a:pt x="4058920" y="1936430"/>
                      <a:pt x="4044950" y="1993166"/>
                      <a:pt x="4011930" y="2072104"/>
                    </a:cubicBezTo>
                    <a:cubicBezTo>
                      <a:pt x="3952240" y="2210244"/>
                      <a:pt x="3741420" y="2481591"/>
                      <a:pt x="3709670" y="2608631"/>
                    </a:cubicBezTo>
                    <a:cubicBezTo>
                      <a:pt x="3694430" y="2670300"/>
                      <a:pt x="3699510" y="2709769"/>
                      <a:pt x="3713480" y="2757871"/>
                    </a:cubicBezTo>
                    <a:cubicBezTo>
                      <a:pt x="3726180" y="2808440"/>
                      <a:pt x="3759200" y="2859010"/>
                      <a:pt x="3793490" y="2903412"/>
                    </a:cubicBezTo>
                    <a:cubicBezTo>
                      <a:pt x="3827780" y="2949048"/>
                      <a:pt x="3886200" y="2983583"/>
                      <a:pt x="3921760" y="3029218"/>
                    </a:cubicBezTo>
                    <a:cubicBezTo>
                      <a:pt x="3953510" y="3071154"/>
                      <a:pt x="3964940" y="3125423"/>
                      <a:pt x="3999230" y="3163658"/>
                    </a:cubicBezTo>
                    <a:cubicBezTo>
                      <a:pt x="4032250" y="3203127"/>
                      <a:pt x="4071620" y="3233962"/>
                      <a:pt x="4124960" y="3263563"/>
                    </a:cubicBezTo>
                    <a:cubicBezTo>
                      <a:pt x="4197350" y="3301799"/>
                      <a:pt x="4310380" y="3317833"/>
                      <a:pt x="4404360" y="3353601"/>
                    </a:cubicBezTo>
                    <a:cubicBezTo>
                      <a:pt x="4503420" y="3391836"/>
                      <a:pt x="4605020" y="3452273"/>
                      <a:pt x="4706620" y="3488042"/>
                    </a:cubicBezTo>
                    <a:cubicBezTo>
                      <a:pt x="4804410" y="3522576"/>
                      <a:pt x="4923790" y="3539844"/>
                      <a:pt x="5003800" y="3568212"/>
                    </a:cubicBezTo>
                    <a:cubicBezTo>
                      <a:pt x="5058410" y="3587946"/>
                      <a:pt x="5092700" y="3603981"/>
                      <a:pt x="5139690" y="3628649"/>
                    </a:cubicBezTo>
                    <a:cubicBezTo>
                      <a:pt x="5193030" y="3655783"/>
                      <a:pt x="5242560" y="3685385"/>
                      <a:pt x="5302250" y="3724853"/>
                    </a:cubicBezTo>
                    <a:cubicBezTo>
                      <a:pt x="5380990" y="3776656"/>
                      <a:pt x="5483860" y="3845726"/>
                      <a:pt x="5566410" y="3917263"/>
                    </a:cubicBezTo>
                    <a:cubicBezTo>
                      <a:pt x="5648960" y="3990033"/>
                      <a:pt x="5754370" y="4077604"/>
                      <a:pt x="5800090" y="4155308"/>
                    </a:cubicBezTo>
                    <a:cubicBezTo>
                      <a:pt x="5833110" y="4213278"/>
                      <a:pt x="5831840" y="4249046"/>
                      <a:pt x="5847080" y="4327983"/>
                    </a:cubicBezTo>
                    <a:cubicBezTo>
                      <a:pt x="5878830" y="4492025"/>
                      <a:pt x="5920740" y="4947147"/>
                      <a:pt x="5928360" y="5100089"/>
                    </a:cubicBezTo>
                    <a:cubicBezTo>
                      <a:pt x="5932170" y="5164225"/>
                      <a:pt x="5934710" y="5188893"/>
                      <a:pt x="5928360" y="5236996"/>
                    </a:cubicBezTo>
                    <a:cubicBezTo>
                      <a:pt x="5922010" y="5293732"/>
                      <a:pt x="5902960" y="5354168"/>
                      <a:pt x="5881370" y="5417071"/>
                    </a:cubicBezTo>
                    <a:cubicBezTo>
                      <a:pt x="5857240" y="5488608"/>
                      <a:pt x="5828030" y="5603314"/>
                      <a:pt x="5783580" y="5642783"/>
                    </a:cubicBezTo>
                    <a:cubicBezTo>
                      <a:pt x="5754370" y="5668684"/>
                      <a:pt x="5715000" y="5676084"/>
                      <a:pt x="5681980" y="5676084"/>
                    </a:cubicBezTo>
                    <a:cubicBezTo>
                      <a:pt x="5647690" y="5676084"/>
                      <a:pt x="5604510" y="5657583"/>
                      <a:pt x="5580380" y="5641549"/>
                    </a:cubicBezTo>
                    <a:cubicBezTo>
                      <a:pt x="5562600" y="5630448"/>
                      <a:pt x="5552440" y="5620582"/>
                      <a:pt x="5543550" y="5603314"/>
                    </a:cubicBezTo>
                    <a:cubicBezTo>
                      <a:pt x="5528310" y="5578646"/>
                      <a:pt x="5515610" y="5530543"/>
                      <a:pt x="5515610" y="5502176"/>
                    </a:cubicBezTo>
                    <a:cubicBezTo>
                      <a:pt x="5514340" y="5482441"/>
                      <a:pt x="5518150" y="5468874"/>
                      <a:pt x="5527040" y="5450373"/>
                    </a:cubicBezTo>
                    <a:cubicBezTo>
                      <a:pt x="5539740" y="5425705"/>
                      <a:pt x="5567680" y="5388703"/>
                      <a:pt x="5596890" y="5371436"/>
                    </a:cubicBezTo>
                    <a:cubicBezTo>
                      <a:pt x="5626100" y="5355402"/>
                      <a:pt x="5673090" y="5349235"/>
                      <a:pt x="5702300" y="5350468"/>
                    </a:cubicBezTo>
                    <a:cubicBezTo>
                      <a:pt x="5722620" y="5350468"/>
                      <a:pt x="5736590" y="5354168"/>
                      <a:pt x="5754370" y="5364035"/>
                    </a:cubicBezTo>
                    <a:cubicBezTo>
                      <a:pt x="5779770" y="5378836"/>
                      <a:pt x="5816600" y="5413371"/>
                      <a:pt x="5831840" y="5436806"/>
                    </a:cubicBezTo>
                    <a:cubicBezTo>
                      <a:pt x="5843270" y="5454073"/>
                      <a:pt x="5847080" y="5467641"/>
                      <a:pt x="5849620" y="5487375"/>
                    </a:cubicBezTo>
                    <a:cubicBezTo>
                      <a:pt x="5850890" y="5515743"/>
                      <a:pt x="5847080" y="5561378"/>
                      <a:pt x="5830570" y="5589747"/>
                    </a:cubicBezTo>
                    <a:cubicBezTo>
                      <a:pt x="5815330" y="5619348"/>
                      <a:pt x="5777230" y="5647716"/>
                      <a:pt x="5751830" y="5661283"/>
                    </a:cubicBezTo>
                    <a:cubicBezTo>
                      <a:pt x="5734050" y="5671151"/>
                      <a:pt x="5720080" y="5674851"/>
                      <a:pt x="5699760" y="5674851"/>
                    </a:cubicBezTo>
                    <a:cubicBezTo>
                      <a:pt x="5670550" y="5676084"/>
                      <a:pt x="5623560" y="5668684"/>
                      <a:pt x="5595620" y="5651417"/>
                    </a:cubicBezTo>
                    <a:cubicBezTo>
                      <a:pt x="5566410" y="5634149"/>
                      <a:pt x="5538470" y="5602080"/>
                      <a:pt x="5525770" y="5571246"/>
                    </a:cubicBezTo>
                    <a:cubicBezTo>
                      <a:pt x="5514340" y="5540411"/>
                      <a:pt x="5511800" y="5499708"/>
                      <a:pt x="5520690" y="5467641"/>
                    </a:cubicBezTo>
                    <a:cubicBezTo>
                      <a:pt x="5530850" y="5435572"/>
                      <a:pt x="5585460" y="5385003"/>
                      <a:pt x="5581650" y="5381303"/>
                    </a:cubicBezTo>
                    <a:cubicBezTo>
                      <a:pt x="5580380" y="5380070"/>
                      <a:pt x="5565140" y="5393637"/>
                      <a:pt x="5562600" y="5391170"/>
                    </a:cubicBezTo>
                    <a:cubicBezTo>
                      <a:pt x="5552440" y="5385003"/>
                      <a:pt x="5588000" y="5302365"/>
                      <a:pt x="5593080" y="5255496"/>
                    </a:cubicBezTo>
                    <a:cubicBezTo>
                      <a:pt x="5599430" y="5206161"/>
                      <a:pt x="5596890" y="5172859"/>
                      <a:pt x="5593080" y="5102555"/>
                    </a:cubicBezTo>
                    <a:cubicBezTo>
                      <a:pt x="5585460" y="4939747"/>
                      <a:pt x="5622290" y="4501892"/>
                      <a:pt x="5518150" y="4310716"/>
                    </a:cubicBezTo>
                    <a:cubicBezTo>
                      <a:pt x="5435600" y="4159008"/>
                      <a:pt x="5223510" y="4057870"/>
                      <a:pt x="5124450" y="3991266"/>
                    </a:cubicBezTo>
                    <a:cubicBezTo>
                      <a:pt x="5071110" y="3955498"/>
                      <a:pt x="5039360" y="3941931"/>
                      <a:pt x="4992370" y="3918496"/>
                    </a:cubicBezTo>
                    <a:cubicBezTo>
                      <a:pt x="4942840" y="3893828"/>
                      <a:pt x="4900930" y="3871627"/>
                      <a:pt x="4836160" y="3849426"/>
                    </a:cubicBezTo>
                    <a:cubicBezTo>
                      <a:pt x="4740910" y="3814891"/>
                      <a:pt x="4587240" y="3791456"/>
                      <a:pt x="4472940" y="3750755"/>
                    </a:cubicBezTo>
                    <a:cubicBezTo>
                      <a:pt x="4364990" y="3712519"/>
                      <a:pt x="4251960" y="3642216"/>
                      <a:pt x="4166870" y="3612614"/>
                    </a:cubicBezTo>
                    <a:cubicBezTo>
                      <a:pt x="4107180" y="3591647"/>
                      <a:pt x="4058920" y="3591647"/>
                      <a:pt x="4011930" y="3573146"/>
                    </a:cubicBezTo>
                    <a:cubicBezTo>
                      <a:pt x="3966210" y="3554645"/>
                      <a:pt x="3930650" y="3533677"/>
                      <a:pt x="3888740" y="3504075"/>
                    </a:cubicBezTo>
                    <a:cubicBezTo>
                      <a:pt x="3836670" y="3468307"/>
                      <a:pt x="3766820" y="3417738"/>
                      <a:pt x="3727450" y="3365935"/>
                    </a:cubicBezTo>
                    <a:cubicBezTo>
                      <a:pt x="3691890" y="3319066"/>
                      <a:pt x="3690620" y="3257396"/>
                      <a:pt x="3655060" y="3214228"/>
                    </a:cubicBezTo>
                    <a:cubicBezTo>
                      <a:pt x="3616960" y="3168592"/>
                      <a:pt x="3543300" y="3145157"/>
                      <a:pt x="3500120" y="3103222"/>
                    </a:cubicBezTo>
                    <a:cubicBezTo>
                      <a:pt x="3460750" y="3062520"/>
                      <a:pt x="3425190" y="3019351"/>
                      <a:pt x="3404870" y="2967549"/>
                    </a:cubicBezTo>
                    <a:cubicBezTo>
                      <a:pt x="3382010" y="2910812"/>
                      <a:pt x="3379470" y="2844209"/>
                      <a:pt x="3376930" y="2773906"/>
                    </a:cubicBezTo>
                    <a:cubicBezTo>
                      <a:pt x="3374390" y="2690035"/>
                      <a:pt x="3379470" y="2572862"/>
                      <a:pt x="3395980" y="2496392"/>
                    </a:cubicBezTo>
                    <a:cubicBezTo>
                      <a:pt x="3407410" y="2438422"/>
                      <a:pt x="3421380" y="2405120"/>
                      <a:pt x="3449320" y="2350851"/>
                    </a:cubicBezTo>
                    <a:cubicBezTo>
                      <a:pt x="3491230" y="2271914"/>
                      <a:pt x="3596640" y="2160908"/>
                      <a:pt x="3642360" y="2081971"/>
                    </a:cubicBezTo>
                    <a:cubicBezTo>
                      <a:pt x="3675380" y="2025235"/>
                      <a:pt x="3695700" y="1979599"/>
                      <a:pt x="3714750" y="1930263"/>
                    </a:cubicBezTo>
                    <a:cubicBezTo>
                      <a:pt x="3731260" y="1885861"/>
                      <a:pt x="3745230" y="1859960"/>
                      <a:pt x="3754120" y="1799523"/>
                    </a:cubicBezTo>
                    <a:cubicBezTo>
                      <a:pt x="3774440" y="1668783"/>
                      <a:pt x="3769360" y="1301232"/>
                      <a:pt x="3754120" y="1166792"/>
                    </a:cubicBezTo>
                    <a:cubicBezTo>
                      <a:pt x="3747770" y="1102655"/>
                      <a:pt x="3733800" y="1071820"/>
                      <a:pt x="3723640" y="1026185"/>
                    </a:cubicBezTo>
                    <a:cubicBezTo>
                      <a:pt x="3713480" y="980549"/>
                      <a:pt x="3708400" y="933680"/>
                      <a:pt x="3693160" y="890511"/>
                    </a:cubicBezTo>
                    <a:cubicBezTo>
                      <a:pt x="3677920" y="846109"/>
                      <a:pt x="3655060" y="804174"/>
                      <a:pt x="3629660" y="762238"/>
                    </a:cubicBezTo>
                    <a:cubicBezTo>
                      <a:pt x="3602990" y="719069"/>
                      <a:pt x="3563620" y="679601"/>
                      <a:pt x="3535680" y="636432"/>
                    </a:cubicBezTo>
                    <a:cubicBezTo>
                      <a:pt x="3509010" y="595730"/>
                      <a:pt x="3514090" y="541460"/>
                      <a:pt x="3468370" y="509392"/>
                    </a:cubicBezTo>
                    <a:cubicBezTo>
                      <a:pt x="3385820" y="451423"/>
                      <a:pt x="3139440" y="462523"/>
                      <a:pt x="2994660" y="430455"/>
                    </a:cubicBezTo>
                    <a:cubicBezTo>
                      <a:pt x="2867660" y="403320"/>
                      <a:pt x="2736850" y="347817"/>
                      <a:pt x="2642870" y="335483"/>
                    </a:cubicBezTo>
                    <a:cubicBezTo>
                      <a:pt x="2580640" y="326850"/>
                      <a:pt x="2542540" y="315749"/>
                      <a:pt x="2487930" y="334250"/>
                    </a:cubicBezTo>
                    <a:cubicBezTo>
                      <a:pt x="2406650" y="361385"/>
                      <a:pt x="2301240" y="487191"/>
                      <a:pt x="2223770" y="536527"/>
                    </a:cubicBezTo>
                    <a:cubicBezTo>
                      <a:pt x="2169160" y="572295"/>
                      <a:pt x="2127250" y="605597"/>
                      <a:pt x="2075180" y="615464"/>
                    </a:cubicBezTo>
                    <a:cubicBezTo>
                      <a:pt x="2024380" y="624098"/>
                      <a:pt x="1945640" y="629031"/>
                      <a:pt x="1915160" y="594496"/>
                    </a:cubicBezTo>
                    <a:cubicBezTo>
                      <a:pt x="1871980" y="546394"/>
                      <a:pt x="1882140" y="357685"/>
                      <a:pt x="1920240" y="292315"/>
                    </a:cubicBezTo>
                    <a:cubicBezTo>
                      <a:pt x="1946910" y="245446"/>
                      <a:pt x="2010410" y="202277"/>
                      <a:pt x="2056130" y="204744"/>
                    </a:cubicBezTo>
                    <a:cubicBezTo>
                      <a:pt x="2108200" y="208444"/>
                      <a:pt x="2204720" y="291081"/>
                      <a:pt x="2209800" y="340417"/>
                    </a:cubicBezTo>
                    <a:cubicBezTo>
                      <a:pt x="2214880" y="388519"/>
                      <a:pt x="2123440" y="440322"/>
                      <a:pt x="2091690" y="495825"/>
                    </a:cubicBezTo>
                    <a:cubicBezTo>
                      <a:pt x="2061210" y="551328"/>
                      <a:pt x="2044700" y="603130"/>
                      <a:pt x="2023110" y="669734"/>
                    </a:cubicBezTo>
                    <a:cubicBezTo>
                      <a:pt x="1996440" y="757305"/>
                      <a:pt x="1953260" y="892978"/>
                      <a:pt x="1949450" y="976849"/>
                    </a:cubicBezTo>
                    <a:cubicBezTo>
                      <a:pt x="1946910" y="1036052"/>
                      <a:pt x="1968500" y="1070587"/>
                      <a:pt x="1972310" y="1127323"/>
                    </a:cubicBezTo>
                    <a:cubicBezTo>
                      <a:pt x="1978660" y="1197627"/>
                      <a:pt x="1983740" y="1281497"/>
                      <a:pt x="1978660" y="1366602"/>
                    </a:cubicBezTo>
                    <a:cubicBezTo>
                      <a:pt x="1972310" y="1466507"/>
                      <a:pt x="1940560" y="1599713"/>
                      <a:pt x="1932940" y="1688518"/>
                    </a:cubicBezTo>
                    <a:cubicBezTo>
                      <a:pt x="1929130" y="1750188"/>
                      <a:pt x="1926590" y="1784723"/>
                      <a:pt x="1931670" y="1846393"/>
                    </a:cubicBezTo>
                    <a:cubicBezTo>
                      <a:pt x="1940560" y="1935197"/>
                      <a:pt x="1964690" y="2052369"/>
                      <a:pt x="1992630" y="2165842"/>
                    </a:cubicBezTo>
                    <a:cubicBezTo>
                      <a:pt x="2025650" y="2302749"/>
                      <a:pt x="2076450" y="2482824"/>
                      <a:pt x="2127250" y="2609864"/>
                    </a:cubicBezTo>
                    <a:cubicBezTo>
                      <a:pt x="2169160" y="2712236"/>
                      <a:pt x="2236470" y="2801040"/>
                      <a:pt x="2263140" y="2876277"/>
                    </a:cubicBezTo>
                    <a:cubicBezTo>
                      <a:pt x="2282190" y="2929313"/>
                      <a:pt x="2289810" y="2968782"/>
                      <a:pt x="2292350" y="3015651"/>
                    </a:cubicBezTo>
                    <a:cubicBezTo>
                      <a:pt x="2293620" y="3064987"/>
                      <a:pt x="2287270" y="3115556"/>
                      <a:pt x="2273300" y="3164892"/>
                    </a:cubicBezTo>
                    <a:cubicBezTo>
                      <a:pt x="2260600" y="3215461"/>
                      <a:pt x="2237740" y="3268497"/>
                      <a:pt x="2211070" y="3311666"/>
                    </a:cubicBezTo>
                    <a:cubicBezTo>
                      <a:pt x="2186940" y="3354835"/>
                      <a:pt x="2162810" y="3385670"/>
                      <a:pt x="2120900" y="3425138"/>
                    </a:cubicBezTo>
                    <a:cubicBezTo>
                      <a:pt x="2062480" y="3481875"/>
                      <a:pt x="1983740" y="3546011"/>
                      <a:pt x="1877060" y="3607680"/>
                    </a:cubicBezTo>
                    <a:cubicBezTo>
                      <a:pt x="1713230" y="3701418"/>
                      <a:pt x="1410970" y="3822292"/>
                      <a:pt x="1209040" y="3896295"/>
                    </a:cubicBezTo>
                    <a:cubicBezTo>
                      <a:pt x="1047750" y="3955498"/>
                      <a:pt x="862330" y="3981399"/>
                      <a:pt x="763270" y="4033202"/>
                    </a:cubicBezTo>
                    <a:cubicBezTo>
                      <a:pt x="704850" y="4064037"/>
                      <a:pt x="671830" y="4093638"/>
                      <a:pt x="637540" y="4131874"/>
                    </a:cubicBezTo>
                    <a:cubicBezTo>
                      <a:pt x="604520" y="4168875"/>
                      <a:pt x="580390" y="4215744"/>
                      <a:pt x="560070" y="4260147"/>
                    </a:cubicBezTo>
                    <a:cubicBezTo>
                      <a:pt x="539750" y="4302082"/>
                      <a:pt x="530860" y="4336617"/>
                      <a:pt x="516890" y="4390886"/>
                    </a:cubicBezTo>
                    <a:cubicBezTo>
                      <a:pt x="495300" y="4472290"/>
                      <a:pt x="478790" y="4601797"/>
                      <a:pt x="453390" y="4705402"/>
                    </a:cubicBezTo>
                    <a:cubicBezTo>
                      <a:pt x="427990" y="4806541"/>
                      <a:pt x="393700" y="4920013"/>
                      <a:pt x="365760" y="5001417"/>
                    </a:cubicBezTo>
                    <a:cubicBezTo>
                      <a:pt x="345440" y="5061854"/>
                      <a:pt x="317500" y="5096388"/>
                      <a:pt x="304800" y="5155591"/>
                    </a:cubicBezTo>
                    <a:cubicBezTo>
                      <a:pt x="287020" y="5230829"/>
                      <a:pt x="295910" y="5362802"/>
                      <a:pt x="287020" y="5422005"/>
                    </a:cubicBezTo>
                    <a:cubicBezTo>
                      <a:pt x="281940" y="5450373"/>
                      <a:pt x="283210" y="5466407"/>
                      <a:pt x="270510" y="5486141"/>
                    </a:cubicBezTo>
                    <a:cubicBezTo>
                      <a:pt x="255270" y="5510809"/>
                      <a:pt x="223520" y="5540411"/>
                      <a:pt x="194310" y="5551511"/>
                    </a:cubicBezTo>
                    <a:cubicBezTo>
                      <a:pt x="165100" y="5562612"/>
                      <a:pt x="121920" y="5562612"/>
                      <a:pt x="92710" y="5551511"/>
                    </a:cubicBezTo>
                    <a:cubicBezTo>
                      <a:pt x="63500" y="5540411"/>
                      <a:pt x="31750" y="5510809"/>
                      <a:pt x="16510" y="5486141"/>
                    </a:cubicBezTo>
                    <a:cubicBezTo>
                      <a:pt x="5080" y="5466407"/>
                      <a:pt x="0" y="5422005"/>
                      <a:pt x="0" y="5422005"/>
                    </a:cubicBezTo>
                  </a:path>
                </a:pathLst>
              </a:custGeom>
              <a:solidFill>
                <a:srgbClr val="EA4B6D"/>
              </a:solidFill>
              <a:ln cap="sq">
                <a:noFill/>
                <a:prstDash val="solid"/>
                <a:miter/>
              </a:ln>
            </p:spPr>
          </p:sp>
        </p:grpSp>
        <p:sp>
          <p:nvSpPr>
            <p:cNvPr id="19" name="Freeform 19"/>
            <p:cNvSpPr/>
            <p:nvPr/>
          </p:nvSpPr>
          <p:spPr>
            <a:xfrm>
              <a:off x="180765" y="0"/>
              <a:ext cx="5472489" cy="5629737"/>
            </a:xfrm>
            <a:custGeom>
              <a:avLst/>
              <a:gdLst/>
              <a:ahLst/>
              <a:cxnLst/>
              <a:rect l="l" t="t" r="r" b="b"/>
              <a:pathLst>
                <a:path w="5472489" h="5629737">
                  <a:moveTo>
                    <a:pt x="0" y="0"/>
                  </a:moveTo>
                  <a:lnTo>
                    <a:pt x="5472489" y="0"/>
                  </a:lnTo>
                  <a:lnTo>
                    <a:pt x="5472489" y="5629737"/>
                  </a:lnTo>
                  <a:lnTo>
                    <a:pt x="0" y="5629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1550" t="-1105" r="-1550"/>
              </a:stretch>
            </a:blipFill>
          </p:spPr>
        </p:sp>
      </p:grpSp>
      <p:sp>
        <p:nvSpPr>
          <p:cNvPr id="20" name="TextBox 20"/>
          <p:cNvSpPr txBox="1"/>
          <p:nvPr/>
        </p:nvSpPr>
        <p:spPr>
          <a:xfrm>
            <a:off x="9147023" y="5637305"/>
            <a:ext cx="2567859" cy="728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4286" b="1" dirty="0">
                <a:latin typeface="Raleway Heavy"/>
                <a:ea typeface="Raleway Heavy"/>
                <a:cs typeface="Raleway Heavy"/>
                <a:sym typeface="Raleway Heavy"/>
              </a:rPr>
              <a:t>Meet Jed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958641" y="6537067"/>
            <a:ext cx="5008756" cy="673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667"/>
              </a:lnSpc>
            </a:pPr>
            <a:r>
              <a:rPr lang="en-US" sz="1905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Learning Development Manager </a:t>
            </a:r>
          </a:p>
          <a:p>
            <a:pPr algn="r">
              <a:lnSpc>
                <a:spcPts val="2667"/>
              </a:lnSpc>
            </a:pPr>
            <a:r>
              <a:rPr lang="en-US" sz="1905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at The Eden Project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193268" y="7362398"/>
            <a:ext cx="6547965" cy="173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542"/>
              </a:lnSpc>
            </a:pPr>
            <a:r>
              <a:rPr lang="en-US" sz="2530" i="1">
                <a:solidFill>
                  <a:srgbClr val="000000"/>
                </a:solidFill>
                <a:latin typeface="Raleway Italics"/>
                <a:ea typeface="Raleway Italics"/>
                <a:cs typeface="Raleway Italics"/>
                <a:sym typeface="Raleway Italics"/>
              </a:rPr>
              <a:t>"Having done apprenticeships now for about eight years, we're seeing those apprentices go on to lots of different things within the organisation."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226139" y="1111945"/>
            <a:ext cx="6650652" cy="875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86"/>
              </a:lnSpc>
            </a:pPr>
            <a:r>
              <a:rPr lang="en-US" sz="2490" b="1" dirty="0">
                <a:latin typeface="Raleway Heavy"/>
                <a:ea typeface="Raleway Heavy"/>
                <a:cs typeface="Raleway Heavy"/>
                <a:sym typeface="Raleway Heavy"/>
              </a:rPr>
              <a:t>Franci, Food &amp; Beverage Apprentice with </a:t>
            </a:r>
            <a:r>
              <a:rPr lang="en-US" sz="2490" b="1" dirty="0" err="1">
                <a:latin typeface="Raleway Heavy"/>
                <a:ea typeface="Raleway Heavy"/>
                <a:cs typeface="Raleway Heavy"/>
                <a:sym typeface="Raleway Heavy"/>
              </a:rPr>
              <a:t>Philema</a:t>
            </a:r>
            <a:r>
              <a:rPr lang="en-US" sz="2490" b="1" dirty="0">
                <a:latin typeface="Raleway Heavy"/>
                <a:ea typeface="Raleway Heavy"/>
                <a:cs typeface="Raleway Heavy"/>
                <a:sym typeface="Raleway Heavy"/>
              </a:rPr>
              <a:t> Hospitality Management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385243" y="2115506"/>
            <a:ext cx="7113581" cy="1219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55"/>
              </a:lnSpc>
            </a:pPr>
            <a:r>
              <a:rPr lang="en-US" sz="2325" i="1">
                <a:solidFill>
                  <a:srgbClr val="000000"/>
                </a:solidFill>
                <a:latin typeface="Raleway Italics"/>
                <a:ea typeface="Raleway Italics"/>
                <a:cs typeface="Raleway Italics"/>
                <a:sym typeface="Raleway Italics"/>
              </a:rPr>
              <a:t>“I think an apprenticeship, if you’re willing to work hard, it’s really really rewarding...I feel like I learn something new every day.” 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3914020" y="8923753"/>
            <a:ext cx="3553230" cy="448050"/>
            <a:chOff x="0" y="0"/>
            <a:chExt cx="2115781" cy="266792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2115781" cy="266792"/>
            </a:xfrm>
            <a:custGeom>
              <a:avLst/>
              <a:gdLst/>
              <a:ahLst/>
              <a:cxnLst/>
              <a:rect l="l" t="t" r="r" b="b"/>
              <a:pathLst>
                <a:path w="2115781" h="266792">
                  <a:moveTo>
                    <a:pt x="109697" y="0"/>
                  </a:moveTo>
                  <a:lnTo>
                    <a:pt x="2006084" y="0"/>
                  </a:lnTo>
                  <a:cubicBezTo>
                    <a:pt x="2066668" y="0"/>
                    <a:pt x="2115781" y="49113"/>
                    <a:pt x="2115781" y="109697"/>
                  </a:cubicBezTo>
                  <a:lnTo>
                    <a:pt x="2115781" y="157096"/>
                  </a:lnTo>
                  <a:cubicBezTo>
                    <a:pt x="2115781" y="217679"/>
                    <a:pt x="2066668" y="266792"/>
                    <a:pt x="2006084" y="266792"/>
                  </a:cubicBezTo>
                  <a:lnTo>
                    <a:pt x="109697" y="266792"/>
                  </a:lnTo>
                  <a:cubicBezTo>
                    <a:pt x="49113" y="266792"/>
                    <a:pt x="0" y="217679"/>
                    <a:pt x="0" y="157096"/>
                  </a:cubicBezTo>
                  <a:lnTo>
                    <a:pt x="0" y="109697"/>
                  </a:lnTo>
                  <a:cubicBezTo>
                    <a:pt x="0" y="49113"/>
                    <a:pt x="49113" y="0"/>
                    <a:pt x="109697" y="0"/>
                  </a:cubicBezTo>
                  <a:close/>
                </a:path>
              </a:pathLst>
            </a:custGeom>
            <a:solidFill>
              <a:srgbClr val="2F54AE"/>
            </a:solidFill>
            <a:ln w="28575" cap="rnd">
              <a:solidFill>
                <a:srgbClr val="000001"/>
              </a:solidFill>
              <a:prstDash val="solid"/>
              <a:round/>
            </a:ln>
          </p:spPr>
        </p:sp>
        <p:sp>
          <p:nvSpPr>
            <p:cNvPr id="27" name="TextBox 27"/>
            <p:cNvSpPr txBox="1"/>
            <p:nvPr/>
          </p:nvSpPr>
          <p:spPr>
            <a:xfrm>
              <a:off x="0" y="-161925"/>
              <a:ext cx="2115781" cy="428717"/>
            </a:xfrm>
            <a:prstGeom prst="rect">
              <a:avLst/>
            </a:prstGeom>
          </p:spPr>
          <p:txBody>
            <a:bodyPr lIns="69124" tIns="69124" rIns="69124" bIns="69124" rtlCol="0" anchor="ctr"/>
            <a:lstStyle/>
            <a:p>
              <a:pPr algn="ctr">
                <a:lnSpc>
                  <a:spcPts val="5483"/>
                </a:lnSpc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3990150" y="8958179"/>
            <a:ext cx="3477101" cy="346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9"/>
              </a:lnSpc>
            </a:pPr>
            <a:r>
              <a:rPr lang="en-US" sz="2027" b="1" u="sng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  <a:hlinkClick r:id="rId9" tooltip="https://www.youtube.com/watch?v=Td4kVjxo980"/>
              </a:rPr>
              <a:t>Apprenticeships at Eden</a:t>
            </a:r>
          </a:p>
        </p:txBody>
      </p:sp>
      <p:sp>
        <p:nvSpPr>
          <p:cNvPr id="29" name="Freeform 29"/>
          <p:cNvSpPr/>
          <p:nvPr/>
        </p:nvSpPr>
        <p:spPr>
          <a:xfrm rot="-128117">
            <a:off x="7328585" y="9180540"/>
            <a:ext cx="277331" cy="382525"/>
          </a:xfrm>
          <a:custGeom>
            <a:avLst/>
            <a:gdLst/>
            <a:ahLst/>
            <a:cxnLst/>
            <a:rect l="l" t="t" r="r" b="b"/>
            <a:pathLst>
              <a:path w="277331" h="382525">
                <a:moveTo>
                  <a:pt x="0" y="0"/>
                </a:moveTo>
                <a:lnTo>
                  <a:pt x="277331" y="0"/>
                </a:lnTo>
                <a:lnTo>
                  <a:pt x="277331" y="382525"/>
                </a:lnTo>
                <a:lnTo>
                  <a:pt x="0" y="3825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4B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77736" y="1700347"/>
            <a:ext cx="10732527" cy="1147521"/>
            <a:chOff x="0" y="0"/>
            <a:chExt cx="2826674" cy="3022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26674" cy="302228"/>
            </a:xfrm>
            <a:custGeom>
              <a:avLst/>
              <a:gdLst/>
              <a:ahLst/>
              <a:cxnLst/>
              <a:rect l="l" t="t" r="r" b="b"/>
              <a:pathLst>
                <a:path w="2826674" h="302228">
                  <a:moveTo>
                    <a:pt x="9816" y="0"/>
                  </a:moveTo>
                  <a:lnTo>
                    <a:pt x="2816858" y="0"/>
                  </a:lnTo>
                  <a:cubicBezTo>
                    <a:pt x="2822279" y="0"/>
                    <a:pt x="2826674" y="4395"/>
                    <a:pt x="2826674" y="9816"/>
                  </a:cubicBezTo>
                  <a:lnTo>
                    <a:pt x="2826674" y="292412"/>
                  </a:lnTo>
                  <a:cubicBezTo>
                    <a:pt x="2826674" y="297833"/>
                    <a:pt x="2822279" y="302228"/>
                    <a:pt x="2816858" y="302228"/>
                  </a:cubicBezTo>
                  <a:lnTo>
                    <a:pt x="9816" y="302228"/>
                  </a:lnTo>
                  <a:cubicBezTo>
                    <a:pt x="4395" y="302228"/>
                    <a:pt x="0" y="297833"/>
                    <a:pt x="0" y="292412"/>
                  </a:cubicBezTo>
                  <a:lnTo>
                    <a:pt x="0" y="9816"/>
                  </a:lnTo>
                  <a:cubicBezTo>
                    <a:pt x="0" y="4395"/>
                    <a:pt x="4395" y="0"/>
                    <a:pt x="9816" y="0"/>
                  </a:cubicBezTo>
                  <a:close/>
                </a:path>
              </a:pathLst>
            </a:custGeom>
            <a:solidFill>
              <a:srgbClr val="2EA3A9"/>
            </a:solidFill>
            <a:ln w="28575" cap="sq">
              <a:solidFill>
                <a:srgbClr val="000001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826674" cy="330803"/>
            </a:xfrm>
            <a:prstGeom prst="rect">
              <a:avLst/>
            </a:prstGeom>
          </p:spPr>
          <p:txBody>
            <a:bodyPr lIns="69124" tIns="69124" rIns="69124" bIns="69124" rtlCol="0" anchor="ctr"/>
            <a:lstStyle/>
            <a:p>
              <a:pPr algn="ctr">
                <a:lnSpc>
                  <a:spcPts val="2830"/>
                </a:lnSpc>
              </a:pPr>
              <a:r>
                <a:rPr lang="en-US" sz="2177" b="1">
                  <a:solidFill>
                    <a:srgbClr val="FFF8ED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Choose an industry you would like to work in and then pick three of your favourite jobs. 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797815" y="629564"/>
            <a:ext cx="6692370" cy="1279800"/>
            <a:chOff x="0" y="0"/>
            <a:chExt cx="1762600" cy="3370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62600" cy="337067"/>
            </a:xfrm>
            <a:custGeom>
              <a:avLst/>
              <a:gdLst/>
              <a:ahLst/>
              <a:cxnLst/>
              <a:rect l="l" t="t" r="r" b="b"/>
              <a:pathLst>
                <a:path w="1762600" h="337067">
                  <a:moveTo>
                    <a:pt x="58242" y="0"/>
                  </a:moveTo>
                  <a:lnTo>
                    <a:pt x="1704357" y="0"/>
                  </a:lnTo>
                  <a:cubicBezTo>
                    <a:pt x="1736524" y="0"/>
                    <a:pt x="1762600" y="26076"/>
                    <a:pt x="1762600" y="58242"/>
                  </a:cubicBezTo>
                  <a:lnTo>
                    <a:pt x="1762600" y="278825"/>
                  </a:lnTo>
                  <a:cubicBezTo>
                    <a:pt x="1762600" y="310991"/>
                    <a:pt x="1736524" y="337067"/>
                    <a:pt x="1704357" y="337067"/>
                  </a:cubicBezTo>
                  <a:lnTo>
                    <a:pt x="58242" y="337067"/>
                  </a:lnTo>
                  <a:cubicBezTo>
                    <a:pt x="26076" y="337067"/>
                    <a:pt x="0" y="310991"/>
                    <a:pt x="0" y="278825"/>
                  </a:cubicBezTo>
                  <a:lnTo>
                    <a:pt x="0" y="58242"/>
                  </a:lnTo>
                  <a:cubicBezTo>
                    <a:pt x="0" y="26076"/>
                    <a:pt x="26076" y="0"/>
                    <a:pt x="58242" y="0"/>
                  </a:cubicBezTo>
                  <a:close/>
                </a:path>
              </a:pathLst>
            </a:custGeom>
            <a:solidFill>
              <a:srgbClr val="FFF8ED"/>
            </a:solidFill>
            <a:ln w="28575" cap="rnd">
              <a:solidFill>
                <a:srgbClr val="000001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1762600" cy="394217"/>
            </a:xfrm>
            <a:prstGeom prst="rect">
              <a:avLst/>
            </a:prstGeom>
          </p:spPr>
          <p:txBody>
            <a:bodyPr lIns="69124" tIns="69124" rIns="69124" bIns="69124" rtlCol="0" anchor="ctr"/>
            <a:lstStyle/>
            <a:p>
              <a:pPr algn="ctr">
                <a:lnSpc>
                  <a:spcPts val="7252"/>
                </a:lnSpc>
              </a:pPr>
              <a:r>
                <a:rPr lang="en-US" sz="5578" b="1">
                  <a:solidFill>
                    <a:srgbClr val="2EA3A9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Activity Time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3345893" y="4649287"/>
            <a:ext cx="11373274" cy="3183156"/>
          </a:xfrm>
          <a:custGeom>
            <a:avLst/>
            <a:gdLst/>
            <a:ahLst/>
            <a:cxnLst/>
            <a:rect l="l" t="t" r="r" b="b"/>
            <a:pathLst>
              <a:path w="11373274" h="3183156">
                <a:moveTo>
                  <a:pt x="0" y="0"/>
                </a:moveTo>
                <a:lnTo>
                  <a:pt x="11373275" y="0"/>
                </a:lnTo>
                <a:lnTo>
                  <a:pt x="11373275" y="3183156"/>
                </a:lnTo>
                <a:lnTo>
                  <a:pt x="0" y="31831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62" t="-19707" r="-10293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650325" y="3125769"/>
            <a:ext cx="10859938" cy="728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4286" b="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Which industry would you like to work in?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136783" y="3901034"/>
            <a:ext cx="8014434" cy="531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74"/>
              </a:lnSpc>
            </a:pPr>
            <a:r>
              <a:rPr lang="en-US" sz="3124" b="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Pick a job category from one of the below: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3777736" y="8195345"/>
            <a:ext cx="10732527" cy="1284985"/>
            <a:chOff x="0" y="0"/>
            <a:chExt cx="2826674" cy="33843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826674" cy="338432"/>
            </a:xfrm>
            <a:custGeom>
              <a:avLst/>
              <a:gdLst/>
              <a:ahLst/>
              <a:cxnLst/>
              <a:rect l="l" t="t" r="r" b="b"/>
              <a:pathLst>
                <a:path w="2826674" h="338432">
                  <a:moveTo>
                    <a:pt x="9816" y="0"/>
                  </a:moveTo>
                  <a:lnTo>
                    <a:pt x="2816858" y="0"/>
                  </a:lnTo>
                  <a:cubicBezTo>
                    <a:pt x="2822279" y="0"/>
                    <a:pt x="2826674" y="4395"/>
                    <a:pt x="2826674" y="9816"/>
                  </a:cubicBezTo>
                  <a:lnTo>
                    <a:pt x="2826674" y="328617"/>
                  </a:lnTo>
                  <a:cubicBezTo>
                    <a:pt x="2826674" y="334038"/>
                    <a:pt x="2822279" y="338432"/>
                    <a:pt x="2816858" y="338432"/>
                  </a:cubicBezTo>
                  <a:lnTo>
                    <a:pt x="9816" y="338432"/>
                  </a:lnTo>
                  <a:cubicBezTo>
                    <a:pt x="4395" y="338432"/>
                    <a:pt x="0" y="334038"/>
                    <a:pt x="0" y="328617"/>
                  </a:cubicBezTo>
                  <a:lnTo>
                    <a:pt x="0" y="9816"/>
                  </a:lnTo>
                  <a:cubicBezTo>
                    <a:pt x="0" y="4395"/>
                    <a:pt x="4395" y="0"/>
                    <a:pt x="9816" y="0"/>
                  </a:cubicBezTo>
                  <a:close/>
                </a:path>
              </a:pathLst>
            </a:custGeom>
            <a:solidFill>
              <a:srgbClr val="2EA3A9"/>
            </a:solidFill>
            <a:ln w="28575" cap="sq">
              <a:solidFill>
                <a:srgbClr val="000001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2826674" cy="367007"/>
            </a:xfrm>
            <a:prstGeom prst="rect">
              <a:avLst/>
            </a:prstGeom>
          </p:spPr>
          <p:txBody>
            <a:bodyPr lIns="69124" tIns="69124" rIns="69124" bIns="69124" rtlCol="0" anchor="ctr"/>
            <a:lstStyle/>
            <a:p>
              <a:pPr algn="ctr">
                <a:lnSpc>
                  <a:spcPts val="2830"/>
                </a:lnSpc>
              </a:pPr>
              <a:r>
                <a:rPr lang="en-US" sz="2177" b="1">
                  <a:solidFill>
                    <a:srgbClr val="FFF8ED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Now, explore each job category and pick out 3 of your dream jobs on the Cornwall Opportunities website. Check out all the helpful information about the type of money you could earn, what qualifications you need and more...</a:t>
              </a: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91530"/>
            <a:ext cx="18288000" cy="10095470"/>
          </a:xfrm>
          <a:custGeom>
            <a:avLst/>
            <a:gdLst/>
            <a:ahLst/>
            <a:cxnLst/>
            <a:rect l="l" t="t" r="r" b="b"/>
            <a:pathLst>
              <a:path w="18288000" h="10095470">
                <a:moveTo>
                  <a:pt x="0" y="0"/>
                </a:moveTo>
                <a:lnTo>
                  <a:pt x="18288000" y="0"/>
                </a:lnTo>
                <a:lnTo>
                  <a:pt x="18288000" y="10095470"/>
                </a:lnTo>
                <a:lnTo>
                  <a:pt x="0" y="100954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6000"/>
            </a:blip>
            <a:stretch>
              <a:fillRect l="-8653" r="-8653" b="-113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093317" y="8606494"/>
            <a:ext cx="5423729" cy="611046"/>
          </a:xfrm>
          <a:custGeom>
            <a:avLst/>
            <a:gdLst/>
            <a:ahLst/>
            <a:cxnLst/>
            <a:rect l="l" t="t" r="r" b="b"/>
            <a:pathLst>
              <a:path w="5423729" h="611046">
                <a:moveTo>
                  <a:pt x="0" y="0"/>
                </a:moveTo>
                <a:lnTo>
                  <a:pt x="5423729" y="0"/>
                </a:lnTo>
                <a:lnTo>
                  <a:pt x="5423729" y="611046"/>
                </a:lnTo>
                <a:lnTo>
                  <a:pt x="0" y="6110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6377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728610" y="1594774"/>
            <a:ext cx="6188049" cy="1452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04"/>
              </a:lnSpc>
            </a:pPr>
            <a:r>
              <a:rPr lang="en-US" sz="8788" b="1" dirty="0">
                <a:solidFill>
                  <a:schemeClr val="accent5">
                    <a:lumMod val="50000"/>
                  </a:schemeClr>
                </a:solidFill>
                <a:latin typeface="Raleway Heavy"/>
                <a:ea typeface="Raleway Heavy"/>
                <a:cs typeface="Raleway Heavy"/>
                <a:sym typeface="Raleway Heavy"/>
              </a:rPr>
              <a:t>Session 3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728610" y="3327395"/>
            <a:ext cx="6813002" cy="728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4286" b="1">
                <a:solidFill>
                  <a:srgbClr val="2F54AE"/>
                </a:solidFill>
                <a:latin typeface="Raleway Heavy"/>
                <a:ea typeface="Raleway Heavy"/>
                <a:cs typeface="Raleway Heavy"/>
                <a:sym typeface="Raleway Heavy"/>
              </a:rPr>
              <a:t>Working on career paths</a:t>
            </a:r>
          </a:p>
        </p:txBody>
      </p:sp>
      <p:sp>
        <p:nvSpPr>
          <p:cNvPr id="6" name="Freeform 6"/>
          <p:cNvSpPr/>
          <p:nvPr/>
        </p:nvSpPr>
        <p:spPr>
          <a:xfrm>
            <a:off x="5992863" y="8606494"/>
            <a:ext cx="4655758" cy="651806"/>
          </a:xfrm>
          <a:custGeom>
            <a:avLst/>
            <a:gdLst/>
            <a:ahLst/>
            <a:cxnLst/>
            <a:rect l="l" t="t" r="r" b="b"/>
            <a:pathLst>
              <a:path w="4655758" h="651806">
                <a:moveTo>
                  <a:pt x="0" y="0"/>
                </a:moveTo>
                <a:lnTo>
                  <a:pt x="4655758" y="0"/>
                </a:lnTo>
                <a:lnTo>
                  <a:pt x="4655758" y="651806"/>
                </a:lnTo>
                <a:lnTo>
                  <a:pt x="0" y="6518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4B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31583" y="440579"/>
            <a:ext cx="10593802" cy="1026872"/>
            <a:chOff x="0" y="0"/>
            <a:chExt cx="2790137" cy="2704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90137" cy="270452"/>
            </a:xfrm>
            <a:custGeom>
              <a:avLst/>
              <a:gdLst/>
              <a:ahLst/>
              <a:cxnLst/>
              <a:rect l="l" t="t" r="r" b="b"/>
              <a:pathLst>
                <a:path w="2790137" h="270452">
                  <a:moveTo>
                    <a:pt x="36793" y="0"/>
                  </a:moveTo>
                  <a:lnTo>
                    <a:pt x="2753344" y="0"/>
                  </a:lnTo>
                  <a:cubicBezTo>
                    <a:pt x="2773664" y="0"/>
                    <a:pt x="2790137" y="16473"/>
                    <a:pt x="2790137" y="36793"/>
                  </a:cubicBezTo>
                  <a:lnTo>
                    <a:pt x="2790137" y="233659"/>
                  </a:lnTo>
                  <a:cubicBezTo>
                    <a:pt x="2790137" y="253979"/>
                    <a:pt x="2773664" y="270452"/>
                    <a:pt x="2753344" y="270452"/>
                  </a:cubicBezTo>
                  <a:lnTo>
                    <a:pt x="36793" y="270452"/>
                  </a:lnTo>
                  <a:cubicBezTo>
                    <a:pt x="16473" y="270452"/>
                    <a:pt x="0" y="253979"/>
                    <a:pt x="0" y="233659"/>
                  </a:cubicBezTo>
                  <a:lnTo>
                    <a:pt x="0" y="36793"/>
                  </a:lnTo>
                  <a:cubicBezTo>
                    <a:pt x="0" y="16473"/>
                    <a:pt x="16473" y="0"/>
                    <a:pt x="36793" y="0"/>
                  </a:cubicBezTo>
                  <a:close/>
                </a:path>
              </a:pathLst>
            </a:custGeom>
            <a:solidFill>
              <a:srgbClr val="FFF8ED"/>
            </a:solidFill>
            <a:ln w="28575" cap="rnd">
              <a:solidFill>
                <a:srgbClr val="000001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61925"/>
              <a:ext cx="2790137" cy="432377"/>
            </a:xfrm>
            <a:prstGeom prst="rect">
              <a:avLst/>
            </a:prstGeom>
          </p:spPr>
          <p:txBody>
            <a:bodyPr lIns="69124" tIns="69124" rIns="69124" bIns="69124" rtlCol="0" anchor="ctr"/>
            <a:lstStyle/>
            <a:p>
              <a:pPr algn="ctr">
                <a:lnSpc>
                  <a:spcPts val="5483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730851" y="1901770"/>
            <a:ext cx="3028256" cy="1918769"/>
            <a:chOff x="0" y="0"/>
            <a:chExt cx="1099913" cy="69692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99913" cy="696929"/>
            </a:xfrm>
            <a:custGeom>
              <a:avLst/>
              <a:gdLst/>
              <a:ahLst/>
              <a:cxnLst/>
              <a:rect l="l" t="t" r="r" b="b"/>
              <a:pathLst>
                <a:path w="1099913" h="696929">
                  <a:moveTo>
                    <a:pt x="45224" y="0"/>
                  </a:moveTo>
                  <a:lnTo>
                    <a:pt x="1054689" y="0"/>
                  </a:lnTo>
                  <a:cubicBezTo>
                    <a:pt x="1079666" y="0"/>
                    <a:pt x="1099913" y="20247"/>
                    <a:pt x="1099913" y="45224"/>
                  </a:cubicBezTo>
                  <a:lnTo>
                    <a:pt x="1099913" y="651705"/>
                  </a:lnTo>
                  <a:cubicBezTo>
                    <a:pt x="1099913" y="676681"/>
                    <a:pt x="1079666" y="696929"/>
                    <a:pt x="1054689" y="696929"/>
                  </a:cubicBezTo>
                  <a:lnTo>
                    <a:pt x="45224" y="696929"/>
                  </a:lnTo>
                  <a:cubicBezTo>
                    <a:pt x="20247" y="696929"/>
                    <a:pt x="0" y="676681"/>
                    <a:pt x="0" y="651705"/>
                  </a:cubicBezTo>
                  <a:lnTo>
                    <a:pt x="0" y="45224"/>
                  </a:lnTo>
                  <a:cubicBezTo>
                    <a:pt x="0" y="20247"/>
                    <a:pt x="20247" y="0"/>
                    <a:pt x="45224" y="0"/>
                  </a:cubicBezTo>
                  <a:close/>
                </a:path>
              </a:pathLst>
            </a:custGeom>
            <a:solidFill>
              <a:srgbClr val="000001"/>
            </a:solidFill>
            <a:ln w="9525" cap="sq">
              <a:solidFill>
                <a:srgbClr val="000001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1099913" cy="706454"/>
            </a:xfrm>
            <a:prstGeom prst="rect">
              <a:avLst/>
            </a:prstGeom>
          </p:spPr>
          <p:txBody>
            <a:bodyPr lIns="52945" tIns="52945" rIns="52945" bIns="52945" rtlCol="0" anchor="ctr"/>
            <a:lstStyle/>
            <a:p>
              <a:pPr algn="ctr">
                <a:lnSpc>
                  <a:spcPts val="17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681966" y="1856275"/>
            <a:ext cx="3028256" cy="1910822"/>
            <a:chOff x="0" y="0"/>
            <a:chExt cx="1099913" cy="69404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99913" cy="694042"/>
            </a:xfrm>
            <a:custGeom>
              <a:avLst/>
              <a:gdLst/>
              <a:ahLst/>
              <a:cxnLst/>
              <a:rect l="l" t="t" r="r" b="b"/>
              <a:pathLst>
                <a:path w="1099913" h="694042">
                  <a:moveTo>
                    <a:pt x="45224" y="0"/>
                  </a:moveTo>
                  <a:lnTo>
                    <a:pt x="1054689" y="0"/>
                  </a:lnTo>
                  <a:cubicBezTo>
                    <a:pt x="1079666" y="0"/>
                    <a:pt x="1099913" y="20247"/>
                    <a:pt x="1099913" y="45224"/>
                  </a:cubicBezTo>
                  <a:lnTo>
                    <a:pt x="1099913" y="648818"/>
                  </a:lnTo>
                  <a:cubicBezTo>
                    <a:pt x="1099913" y="673795"/>
                    <a:pt x="1079666" y="694042"/>
                    <a:pt x="1054689" y="694042"/>
                  </a:cubicBezTo>
                  <a:lnTo>
                    <a:pt x="45224" y="694042"/>
                  </a:lnTo>
                  <a:cubicBezTo>
                    <a:pt x="20247" y="694042"/>
                    <a:pt x="0" y="673795"/>
                    <a:pt x="0" y="648818"/>
                  </a:cubicBezTo>
                  <a:lnTo>
                    <a:pt x="0" y="45224"/>
                  </a:lnTo>
                  <a:cubicBezTo>
                    <a:pt x="0" y="20247"/>
                    <a:pt x="20247" y="0"/>
                    <a:pt x="45224" y="0"/>
                  </a:cubicBezTo>
                  <a:close/>
                </a:path>
              </a:pathLst>
            </a:custGeom>
            <a:solidFill>
              <a:srgbClr val="FFF8ED"/>
            </a:solidFill>
            <a:ln w="28575" cap="sq">
              <a:solidFill>
                <a:srgbClr val="000001"/>
              </a:solidFill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9525"/>
              <a:ext cx="1099913" cy="703567"/>
            </a:xfrm>
            <a:prstGeom prst="rect">
              <a:avLst/>
            </a:prstGeom>
          </p:spPr>
          <p:txBody>
            <a:bodyPr lIns="52945" tIns="52945" rIns="52945" bIns="52945" rtlCol="0" anchor="ctr"/>
            <a:lstStyle/>
            <a:p>
              <a:pPr algn="ctr">
                <a:lnSpc>
                  <a:spcPts val="17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228484" y="1901770"/>
            <a:ext cx="3028256" cy="1918769"/>
            <a:chOff x="0" y="0"/>
            <a:chExt cx="1099913" cy="69692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99913" cy="696929"/>
            </a:xfrm>
            <a:custGeom>
              <a:avLst/>
              <a:gdLst/>
              <a:ahLst/>
              <a:cxnLst/>
              <a:rect l="l" t="t" r="r" b="b"/>
              <a:pathLst>
                <a:path w="1099913" h="696929">
                  <a:moveTo>
                    <a:pt x="45224" y="0"/>
                  </a:moveTo>
                  <a:lnTo>
                    <a:pt x="1054689" y="0"/>
                  </a:lnTo>
                  <a:cubicBezTo>
                    <a:pt x="1079666" y="0"/>
                    <a:pt x="1099913" y="20247"/>
                    <a:pt x="1099913" y="45224"/>
                  </a:cubicBezTo>
                  <a:lnTo>
                    <a:pt x="1099913" y="651705"/>
                  </a:lnTo>
                  <a:cubicBezTo>
                    <a:pt x="1099913" y="676681"/>
                    <a:pt x="1079666" y="696929"/>
                    <a:pt x="1054689" y="696929"/>
                  </a:cubicBezTo>
                  <a:lnTo>
                    <a:pt x="45224" y="696929"/>
                  </a:lnTo>
                  <a:cubicBezTo>
                    <a:pt x="20247" y="696929"/>
                    <a:pt x="0" y="676681"/>
                    <a:pt x="0" y="651705"/>
                  </a:cubicBezTo>
                  <a:lnTo>
                    <a:pt x="0" y="45224"/>
                  </a:lnTo>
                  <a:cubicBezTo>
                    <a:pt x="0" y="20247"/>
                    <a:pt x="20247" y="0"/>
                    <a:pt x="45224" y="0"/>
                  </a:cubicBezTo>
                  <a:close/>
                </a:path>
              </a:pathLst>
            </a:custGeom>
            <a:solidFill>
              <a:srgbClr val="000001"/>
            </a:solidFill>
            <a:ln w="9525" cap="sq">
              <a:solidFill>
                <a:srgbClr val="000001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1099913" cy="706454"/>
            </a:xfrm>
            <a:prstGeom prst="rect">
              <a:avLst/>
            </a:prstGeom>
          </p:spPr>
          <p:txBody>
            <a:bodyPr lIns="52945" tIns="52945" rIns="52945" bIns="52945" rtlCol="0" anchor="ctr"/>
            <a:lstStyle/>
            <a:p>
              <a:pPr algn="ctr">
                <a:lnSpc>
                  <a:spcPts val="1768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179599" y="1856275"/>
            <a:ext cx="3028256" cy="1910822"/>
            <a:chOff x="0" y="0"/>
            <a:chExt cx="1099913" cy="69404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099913" cy="694042"/>
            </a:xfrm>
            <a:custGeom>
              <a:avLst/>
              <a:gdLst/>
              <a:ahLst/>
              <a:cxnLst/>
              <a:rect l="l" t="t" r="r" b="b"/>
              <a:pathLst>
                <a:path w="1099913" h="694042">
                  <a:moveTo>
                    <a:pt x="45224" y="0"/>
                  </a:moveTo>
                  <a:lnTo>
                    <a:pt x="1054689" y="0"/>
                  </a:lnTo>
                  <a:cubicBezTo>
                    <a:pt x="1079666" y="0"/>
                    <a:pt x="1099913" y="20247"/>
                    <a:pt x="1099913" y="45224"/>
                  </a:cubicBezTo>
                  <a:lnTo>
                    <a:pt x="1099913" y="648818"/>
                  </a:lnTo>
                  <a:cubicBezTo>
                    <a:pt x="1099913" y="673795"/>
                    <a:pt x="1079666" y="694042"/>
                    <a:pt x="1054689" y="694042"/>
                  </a:cubicBezTo>
                  <a:lnTo>
                    <a:pt x="45224" y="694042"/>
                  </a:lnTo>
                  <a:cubicBezTo>
                    <a:pt x="20247" y="694042"/>
                    <a:pt x="0" y="673795"/>
                    <a:pt x="0" y="648818"/>
                  </a:cubicBezTo>
                  <a:lnTo>
                    <a:pt x="0" y="45224"/>
                  </a:lnTo>
                  <a:cubicBezTo>
                    <a:pt x="0" y="20247"/>
                    <a:pt x="20247" y="0"/>
                    <a:pt x="45224" y="0"/>
                  </a:cubicBezTo>
                  <a:close/>
                </a:path>
              </a:pathLst>
            </a:custGeom>
            <a:solidFill>
              <a:srgbClr val="FFF8ED"/>
            </a:solidFill>
            <a:ln w="28575" cap="sq">
              <a:solidFill>
                <a:srgbClr val="000001"/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9525"/>
              <a:ext cx="1099913" cy="703567"/>
            </a:xfrm>
            <a:prstGeom prst="rect">
              <a:avLst/>
            </a:prstGeom>
          </p:spPr>
          <p:txBody>
            <a:bodyPr lIns="52945" tIns="52945" rIns="52945" bIns="52945" rtlCol="0" anchor="ctr"/>
            <a:lstStyle/>
            <a:p>
              <a:pPr algn="ctr">
                <a:lnSpc>
                  <a:spcPts val="1768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2449908" y="1901770"/>
            <a:ext cx="3028256" cy="1918769"/>
            <a:chOff x="0" y="0"/>
            <a:chExt cx="1099913" cy="69692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099913" cy="696929"/>
            </a:xfrm>
            <a:custGeom>
              <a:avLst/>
              <a:gdLst/>
              <a:ahLst/>
              <a:cxnLst/>
              <a:rect l="l" t="t" r="r" b="b"/>
              <a:pathLst>
                <a:path w="1099913" h="696929">
                  <a:moveTo>
                    <a:pt x="45224" y="0"/>
                  </a:moveTo>
                  <a:lnTo>
                    <a:pt x="1054689" y="0"/>
                  </a:lnTo>
                  <a:cubicBezTo>
                    <a:pt x="1079666" y="0"/>
                    <a:pt x="1099913" y="20247"/>
                    <a:pt x="1099913" y="45224"/>
                  </a:cubicBezTo>
                  <a:lnTo>
                    <a:pt x="1099913" y="651705"/>
                  </a:lnTo>
                  <a:cubicBezTo>
                    <a:pt x="1099913" y="676681"/>
                    <a:pt x="1079666" y="696929"/>
                    <a:pt x="1054689" y="696929"/>
                  </a:cubicBezTo>
                  <a:lnTo>
                    <a:pt x="45224" y="696929"/>
                  </a:lnTo>
                  <a:cubicBezTo>
                    <a:pt x="20247" y="696929"/>
                    <a:pt x="0" y="676681"/>
                    <a:pt x="0" y="651705"/>
                  </a:cubicBezTo>
                  <a:lnTo>
                    <a:pt x="0" y="45224"/>
                  </a:lnTo>
                  <a:cubicBezTo>
                    <a:pt x="0" y="20247"/>
                    <a:pt x="20247" y="0"/>
                    <a:pt x="45224" y="0"/>
                  </a:cubicBezTo>
                  <a:close/>
                </a:path>
              </a:pathLst>
            </a:custGeom>
            <a:solidFill>
              <a:srgbClr val="000001"/>
            </a:solidFill>
            <a:ln w="9525" cap="sq">
              <a:solidFill>
                <a:srgbClr val="000001"/>
              </a:solidFill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9525"/>
              <a:ext cx="1099913" cy="706454"/>
            </a:xfrm>
            <a:prstGeom prst="rect">
              <a:avLst/>
            </a:prstGeom>
          </p:spPr>
          <p:txBody>
            <a:bodyPr lIns="52945" tIns="52945" rIns="52945" bIns="52945" rtlCol="0" anchor="ctr"/>
            <a:lstStyle/>
            <a:p>
              <a:pPr algn="ctr">
                <a:lnSpc>
                  <a:spcPts val="1768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2401023" y="1856275"/>
            <a:ext cx="3028256" cy="1910822"/>
            <a:chOff x="0" y="0"/>
            <a:chExt cx="1099913" cy="69404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099913" cy="694042"/>
            </a:xfrm>
            <a:custGeom>
              <a:avLst/>
              <a:gdLst/>
              <a:ahLst/>
              <a:cxnLst/>
              <a:rect l="l" t="t" r="r" b="b"/>
              <a:pathLst>
                <a:path w="1099913" h="694042">
                  <a:moveTo>
                    <a:pt x="45224" y="0"/>
                  </a:moveTo>
                  <a:lnTo>
                    <a:pt x="1054689" y="0"/>
                  </a:lnTo>
                  <a:cubicBezTo>
                    <a:pt x="1079666" y="0"/>
                    <a:pt x="1099913" y="20247"/>
                    <a:pt x="1099913" y="45224"/>
                  </a:cubicBezTo>
                  <a:lnTo>
                    <a:pt x="1099913" y="648818"/>
                  </a:lnTo>
                  <a:cubicBezTo>
                    <a:pt x="1099913" y="673795"/>
                    <a:pt x="1079666" y="694042"/>
                    <a:pt x="1054689" y="694042"/>
                  </a:cubicBezTo>
                  <a:lnTo>
                    <a:pt x="45224" y="694042"/>
                  </a:lnTo>
                  <a:cubicBezTo>
                    <a:pt x="20247" y="694042"/>
                    <a:pt x="0" y="673795"/>
                    <a:pt x="0" y="648818"/>
                  </a:cubicBezTo>
                  <a:lnTo>
                    <a:pt x="0" y="45224"/>
                  </a:lnTo>
                  <a:cubicBezTo>
                    <a:pt x="0" y="20247"/>
                    <a:pt x="20247" y="0"/>
                    <a:pt x="45224" y="0"/>
                  </a:cubicBezTo>
                  <a:close/>
                </a:path>
              </a:pathLst>
            </a:custGeom>
            <a:solidFill>
              <a:srgbClr val="FFF8ED"/>
            </a:solidFill>
            <a:ln w="28575" cap="sq">
              <a:solidFill>
                <a:srgbClr val="000001"/>
              </a:solidFill>
              <a:prstDash val="solid"/>
              <a:miter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1099913" cy="722617"/>
            </a:xfrm>
            <a:prstGeom prst="rect">
              <a:avLst/>
            </a:prstGeom>
          </p:spPr>
          <p:txBody>
            <a:bodyPr lIns="52945" tIns="52945" rIns="52945" bIns="52945" rtlCol="0" anchor="ctr"/>
            <a:lstStyle/>
            <a:p>
              <a:pPr marL="0" lvl="0" indent="0" algn="ctr">
                <a:lnSpc>
                  <a:spcPts val="1945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6007061" y="1901770"/>
            <a:ext cx="3028256" cy="1918769"/>
            <a:chOff x="0" y="0"/>
            <a:chExt cx="1099913" cy="69692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099913" cy="696929"/>
            </a:xfrm>
            <a:custGeom>
              <a:avLst/>
              <a:gdLst/>
              <a:ahLst/>
              <a:cxnLst/>
              <a:rect l="l" t="t" r="r" b="b"/>
              <a:pathLst>
                <a:path w="1099913" h="696929">
                  <a:moveTo>
                    <a:pt x="45224" y="0"/>
                  </a:moveTo>
                  <a:lnTo>
                    <a:pt x="1054689" y="0"/>
                  </a:lnTo>
                  <a:cubicBezTo>
                    <a:pt x="1079666" y="0"/>
                    <a:pt x="1099913" y="20247"/>
                    <a:pt x="1099913" y="45224"/>
                  </a:cubicBezTo>
                  <a:lnTo>
                    <a:pt x="1099913" y="651705"/>
                  </a:lnTo>
                  <a:cubicBezTo>
                    <a:pt x="1099913" y="676681"/>
                    <a:pt x="1079666" y="696929"/>
                    <a:pt x="1054689" y="696929"/>
                  </a:cubicBezTo>
                  <a:lnTo>
                    <a:pt x="45224" y="696929"/>
                  </a:lnTo>
                  <a:cubicBezTo>
                    <a:pt x="20247" y="696929"/>
                    <a:pt x="0" y="676681"/>
                    <a:pt x="0" y="651705"/>
                  </a:cubicBezTo>
                  <a:lnTo>
                    <a:pt x="0" y="45224"/>
                  </a:lnTo>
                  <a:cubicBezTo>
                    <a:pt x="0" y="20247"/>
                    <a:pt x="20247" y="0"/>
                    <a:pt x="45224" y="0"/>
                  </a:cubicBezTo>
                  <a:close/>
                </a:path>
              </a:pathLst>
            </a:custGeom>
            <a:solidFill>
              <a:srgbClr val="000001"/>
            </a:solidFill>
            <a:ln w="9525" cap="sq">
              <a:solidFill>
                <a:srgbClr val="000001"/>
              </a:solidFill>
              <a:prstDash val="solid"/>
              <a:miter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9525"/>
              <a:ext cx="1099913" cy="706454"/>
            </a:xfrm>
            <a:prstGeom prst="rect">
              <a:avLst/>
            </a:prstGeom>
          </p:spPr>
          <p:txBody>
            <a:bodyPr lIns="52945" tIns="52945" rIns="52945" bIns="52945" rtlCol="0" anchor="ctr"/>
            <a:lstStyle/>
            <a:p>
              <a:pPr algn="ctr">
                <a:lnSpc>
                  <a:spcPts val="1768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5958176" y="1856275"/>
            <a:ext cx="3028256" cy="1910822"/>
            <a:chOff x="0" y="0"/>
            <a:chExt cx="1099913" cy="694042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099913" cy="694042"/>
            </a:xfrm>
            <a:custGeom>
              <a:avLst/>
              <a:gdLst/>
              <a:ahLst/>
              <a:cxnLst/>
              <a:rect l="l" t="t" r="r" b="b"/>
              <a:pathLst>
                <a:path w="1099913" h="694042">
                  <a:moveTo>
                    <a:pt x="45224" y="0"/>
                  </a:moveTo>
                  <a:lnTo>
                    <a:pt x="1054689" y="0"/>
                  </a:lnTo>
                  <a:cubicBezTo>
                    <a:pt x="1079666" y="0"/>
                    <a:pt x="1099913" y="20247"/>
                    <a:pt x="1099913" y="45224"/>
                  </a:cubicBezTo>
                  <a:lnTo>
                    <a:pt x="1099913" y="648818"/>
                  </a:lnTo>
                  <a:cubicBezTo>
                    <a:pt x="1099913" y="673795"/>
                    <a:pt x="1079666" y="694042"/>
                    <a:pt x="1054689" y="694042"/>
                  </a:cubicBezTo>
                  <a:lnTo>
                    <a:pt x="45224" y="694042"/>
                  </a:lnTo>
                  <a:cubicBezTo>
                    <a:pt x="20247" y="694042"/>
                    <a:pt x="0" y="673795"/>
                    <a:pt x="0" y="648818"/>
                  </a:cubicBezTo>
                  <a:lnTo>
                    <a:pt x="0" y="45224"/>
                  </a:lnTo>
                  <a:cubicBezTo>
                    <a:pt x="0" y="20247"/>
                    <a:pt x="20247" y="0"/>
                    <a:pt x="45224" y="0"/>
                  </a:cubicBezTo>
                  <a:close/>
                </a:path>
              </a:pathLst>
            </a:custGeom>
            <a:solidFill>
              <a:srgbClr val="FFF8ED"/>
            </a:solidFill>
            <a:ln w="28575" cap="sq">
              <a:solidFill>
                <a:srgbClr val="000001"/>
              </a:solidFill>
              <a:prstDash val="solid"/>
              <a:miter/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0" y="-9525"/>
              <a:ext cx="1099913" cy="703567"/>
            </a:xfrm>
            <a:prstGeom prst="rect">
              <a:avLst/>
            </a:prstGeom>
          </p:spPr>
          <p:txBody>
            <a:bodyPr lIns="52945" tIns="52945" rIns="52945" bIns="52945" rtlCol="0" anchor="ctr"/>
            <a:lstStyle/>
            <a:p>
              <a:pPr algn="ctr">
                <a:lnSpc>
                  <a:spcPts val="1768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2775599" y="4206863"/>
            <a:ext cx="3028256" cy="1918769"/>
            <a:chOff x="0" y="0"/>
            <a:chExt cx="1099913" cy="69692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099913" cy="696929"/>
            </a:xfrm>
            <a:custGeom>
              <a:avLst/>
              <a:gdLst/>
              <a:ahLst/>
              <a:cxnLst/>
              <a:rect l="l" t="t" r="r" b="b"/>
              <a:pathLst>
                <a:path w="1099913" h="696929">
                  <a:moveTo>
                    <a:pt x="45224" y="0"/>
                  </a:moveTo>
                  <a:lnTo>
                    <a:pt x="1054689" y="0"/>
                  </a:lnTo>
                  <a:cubicBezTo>
                    <a:pt x="1079666" y="0"/>
                    <a:pt x="1099913" y="20247"/>
                    <a:pt x="1099913" y="45224"/>
                  </a:cubicBezTo>
                  <a:lnTo>
                    <a:pt x="1099913" y="651705"/>
                  </a:lnTo>
                  <a:cubicBezTo>
                    <a:pt x="1099913" y="676681"/>
                    <a:pt x="1079666" y="696929"/>
                    <a:pt x="1054689" y="696929"/>
                  </a:cubicBezTo>
                  <a:lnTo>
                    <a:pt x="45224" y="696929"/>
                  </a:lnTo>
                  <a:cubicBezTo>
                    <a:pt x="20247" y="696929"/>
                    <a:pt x="0" y="676681"/>
                    <a:pt x="0" y="651705"/>
                  </a:cubicBezTo>
                  <a:lnTo>
                    <a:pt x="0" y="45224"/>
                  </a:lnTo>
                  <a:cubicBezTo>
                    <a:pt x="0" y="20247"/>
                    <a:pt x="20247" y="0"/>
                    <a:pt x="45224" y="0"/>
                  </a:cubicBezTo>
                  <a:close/>
                </a:path>
              </a:pathLst>
            </a:custGeom>
            <a:solidFill>
              <a:srgbClr val="000001"/>
            </a:solidFill>
            <a:ln w="9525" cap="sq">
              <a:solidFill>
                <a:srgbClr val="000001"/>
              </a:solidFill>
              <a:prstDash val="solid"/>
              <a:miter/>
            </a:ln>
          </p:spPr>
        </p:sp>
        <p:sp>
          <p:nvSpPr>
            <p:cNvPr id="31" name="TextBox 31"/>
            <p:cNvSpPr txBox="1"/>
            <p:nvPr/>
          </p:nvSpPr>
          <p:spPr>
            <a:xfrm>
              <a:off x="0" y="-9525"/>
              <a:ext cx="1099913" cy="706454"/>
            </a:xfrm>
            <a:prstGeom prst="rect">
              <a:avLst/>
            </a:prstGeom>
          </p:spPr>
          <p:txBody>
            <a:bodyPr lIns="52945" tIns="52945" rIns="52945" bIns="52945" rtlCol="0" anchor="ctr"/>
            <a:lstStyle/>
            <a:p>
              <a:pPr algn="ctr">
                <a:lnSpc>
                  <a:spcPts val="1768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2726714" y="4161368"/>
            <a:ext cx="3028256" cy="1910822"/>
            <a:chOff x="0" y="0"/>
            <a:chExt cx="1099913" cy="694042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099913" cy="694042"/>
            </a:xfrm>
            <a:custGeom>
              <a:avLst/>
              <a:gdLst/>
              <a:ahLst/>
              <a:cxnLst/>
              <a:rect l="l" t="t" r="r" b="b"/>
              <a:pathLst>
                <a:path w="1099913" h="694042">
                  <a:moveTo>
                    <a:pt x="45224" y="0"/>
                  </a:moveTo>
                  <a:lnTo>
                    <a:pt x="1054689" y="0"/>
                  </a:lnTo>
                  <a:cubicBezTo>
                    <a:pt x="1079666" y="0"/>
                    <a:pt x="1099913" y="20247"/>
                    <a:pt x="1099913" y="45224"/>
                  </a:cubicBezTo>
                  <a:lnTo>
                    <a:pt x="1099913" y="648818"/>
                  </a:lnTo>
                  <a:cubicBezTo>
                    <a:pt x="1099913" y="673795"/>
                    <a:pt x="1079666" y="694042"/>
                    <a:pt x="1054689" y="694042"/>
                  </a:cubicBezTo>
                  <a:lnTo>
                    <a:pt x="45224" y="694042"/>
                  </a:lnTo>
                  <a:cubicBezTo>
                    <a:pt x="20247" y="694042"/>
                    <a:pt x="0" y="673795"/>
                    <a:pt x="0" y="648818"/>
                  </a:cubicBezTo>
                  <a:lnTo>
                    <a:pt x="0" y="45224"/>
                  </a:lnTo>
                  <a:cubicBezTo>
                    <a:pt x="0" y="20247"/>
                    <a:pt x="20247" y="0"/>
                    <a:pt x="45224" y="0"/>
                  </a:cubicBezTo>
                  <a:close/>
                </a:path>
              </a:pathLst>
            </a:custGeom>
            <a:solidFill>
              <a:srgbClr val="FFF8ED"/>
            </a:solidFill>
            <a:ln w="28575" cap="sq">
              <a:solidFill>
                <a:srgbClr val="000001"/>
              </a:solidFill>
              <a:prstDash val="solid"/>
              <a:miter/>
            </a:ln>
          </p:spPr>
        </p:sp>
        <p:sp>
          <p:nvSpPr>
            <p:cNvPr id="34" name="TextBox 34"/>
            <p:cNvSpPr txBox="1"/>
            <p:nvPr/>
          </p:nvSpPr>
          <p:spPr>
            <a:xfrm>
              <a:off x="0" y="-9525"/>
              <a:ext cx="1099913" cy="703567"/>
            </a:xfrm>
            <a:prstGeom prst="rect">
              <a:avLst/>
            </a:prstGeom>
          </p:spPr>
          <p:txBody>
            <a:bodyPr lIns="52945" tIns="52945" rIns="52945" bIns="52945" rtlCol="0" anchor="ctr"/>
            <a:lstStyle/>
            <a:p>
              <a:pPr algn="ctr">
                <a:lnSpc>
                  <a:spcPts val="1768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9273232" y="4206863"/>
            <a:ext cx="3028256" cy="1918769"/>
            <a:chOff x="0" y="0"/>
            <a:chExt cx="1099913" cy="696929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1099913" cy="696929"/>
            </a:xfrm>
            <a:custGeom>
              <a:avLst/>
              <a:gdLst/>
              <a:ahLst/>
              <a:cxnLst/>
              <a:rect l="l" t="t" r="r" b="b"/>
              <a:pathLst>
                <a:path w="1099913" h="696929">
                  <a:moveTo>
                    <a:pt x="45224" y="0"/>
                  </a:moveTo>
                  <a:lnTo>
                    <a:pt x="1054689" y="0"/>
                  </a:lnTo>
                  <a:cubicBezTo>
                    <a:pt x="1079666" y="0"/>
                    <a:pt x="1099913" y="20247"/>
                    <a:pt x="1099913" y="45224"/>
                  </a:cubicBezTo>
                  <a:lnTo>
                    <a:pt x="1099913" y="651705"/>
                  </a:lnTo>
                  <a:cubicBezTo>
                    <a:pt x="1099913" y="676681"/>
                    <a:pt x="1079666" y="696929"/>
                    <a:pt x="1054689" y="696929"/>
                  </a:cubicBezTo>
                  <a:lnTo>
                    <a:pt x="45224" y="696929"/>
                  </a:lnTo>
                  <a:cubicBezTo>
                    <a:pt x="20247" y="696929"/>
                    <a:pt x="0" y="676681"/>
                    <a:pt x="0" y="651705"/>
                  </a:cubicBezTo>
                  <a:lnTo>
                    <a:pt x="0" y="45224"/>
                  </a:lnTo>
                  <a:cubicBezTo>
                    <a:pt x="0" y="20247"/>
                    <a:pt x="20247" y="0"/>
                    <a:pt x="45224" y="0"/>
                  </a:cubicBezTo>
                  <a:close/>
                </a:path>
              </a:pathLst>
            </a:custGeom>
            <a:solidFill>
              <a:srgbClr val="000001"/>
            </a:solidFill>
            <a:ln w="9525" cap="sq">
              <a:solidFill>
                <a:srgbClr val="000001"/>
              </a:solidFill>
              <a:prstDash val="solid"/>
              <a:miter/>
            </a:ln>
          </p:spPr>
        </p:sp>
        <p:sp>
          <p:nvSpPr>
            <p:cNvPr id="37" name="TextBox 37"/>
            <p:cNvSpPr txBox="1"/>
            <p:nvPr/>
          </p:nvSpPr>
          <p:spPr>
            <a:xfrm>
              <a:off x="0" y="-9525"/>
              <a:ext cx="1099913" cy="706454"/>
            </a:xfrm>
            <a:prstGeom prst="rect">
              <a:avLst/>
            </a:prstGeom>
          </p:spPr>
          <p:txBody>
            <a:bodyPr lIns="52945" tIns="52945" rIns="52945" bIns="52945" rtlCol="0" anchor="ctr"/>
            <a:lstStyle/>
            <a:p>
              <a:pPr algn="ctr">
                <a:lnSpc>
                  <a:spcPts val="1768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9224348" y="4161368"/>
            <a:ext cx="3028256" cy="1910822"/>
            <a:chOff x="0" y="0"/>
            <a:chExt cx="1099913" cy="694042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1099913" cy="694042"/>
            </a:xfrm>
            <a:custGeom>
              <a:avLst/>
              <a:gdLst/>
              <a:ahLst/>
              <a:cxnLst/>
              <a:rect l="l" t="t" r="r" b="b"/>
              <a:pathLst>
                <a:path w="1099913" h="694042">
                  <a:moveTo>
                    <a:pt x="45224" y="0"/>
                  </a:moveTo>
                  <a:lnTo>
                    <a:pt x="1054689" y="0"/>
                  </a:lnTo>
                  <a:cubicBezTo>
                    <a:pt x="1079666" y="0"/>
                    <a:pt x="1099913" y="20247"/>
                    <a:pt x="1099913" y="45224"/>
                  </a:cubicBezTo>
                  <a:lnTo>
                    <a:pt x="1099913" y="648818"/>
                  </a:lnTo>
                  <a:cubicBezTo>
                    <a:pt x="1099913" y="673795"/>
                    <a:pt x="1079666" y="694042"/>
                    <a:pt x="1054689" y="694042"/>
                  </a:cubicBezTo>
                  <a:lnTo>
                    <a:pt x="45224" y="694042"/>
                  </a:lnTo>
                  <a:cubicBezTo>
                    <a:pt x="20247" y="694042"/>
                    <a:pt x="0" y="673795"/>
                    <a:pt x="0" y="648818"/>
                  </a:cubicBezTo>
                  <a:lnTo>
                    <a:pt x="0" y="45224"/>
                  </a:lnTo>
                  <a:cubicBezTo>
                    <a:pt x="0" y="20247"/>
                    <a:pt x="20247" y="0"/>
                    <a:pt x="45224" y="0"/>
                  </a:cubicBezTo>
                  <a:close/>
                </a:path>
              </a:pathLst>
            </a:custGeom>
            <a:solidFill>
              <a:srgbClr val="FFF8ED"/>
            </a:solidFill>
            <a:ln w="28575" cap="sq">
              <a:solidFill>
                <a:srgbClr val="000001"/>
              </a:solidFill>
              <a:prstDash val="solid"/>
              <a:miter/>
            </a:ln>
          </p:spPr>
        </p:sp>
        <p:sp>
          <p:nvSpPr>
            <p:cNvPr id="40" name="TextBox 40"/>
            <p:cNvSpPr txBox="1"/>
            <p:nvPr/>
          </p:nvSpPr>
          <p:spPr>
            <a:xfrm>
              <a:off x="0" y="-9525"/>
              <a:ext cx="1099913" cy="703567"/>
            </a:xfrm>
            <a:prstGeom prst="rect">
              <a:avLst/>
            </a:prstGeom>
          </p:spPr>
          <p:txBody>
            <a:bodyPr lIns="52945" tIns="52945" rIns="52945" bIns="52945" rtlCol="0" anchor="ctr"/>
            <a:lstStyle/>
            <a:p>
              <a:pPr algn="ctr">
                <a:lnSpc>
                  <a:spcPts val="1768"/>
                </a:lnSpc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12494656" y="4206863"/>
            <a:ext cx="3028256" cy="1918769"/>
            <a:chOff x="0" y="0"/>
            <a:chExt cx="1099913" cy="696929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1099913" cy="696929"/>
            </a:xfrm>
            <a:custGeom>
              <a:avLst/>
              <a:gdLst/>
              <a:ahLst/>
              <a:cxnLst/>
              <a:rect l="l" t="t" r="r" b="b"/>
              <a:pathLst>
                <a:path w="1099913" h="696929">
                  <a:moveTo>
                    <a:pt x="45224" y="0"/>
                  </a:moveTo>
                  <a:lnTo>
                    <a:pt x="1054689" y="0"/>
                  </a:lnTo>
                  <a:cubicBezTo>
                    <a:pt x="1079666" y="0"/>
                    <a:pt x="1099913" y="20247"/>
                    <a:pt x="1099913" y="45224"/>
                  </a:cubicBezTo>
                  <a:lnTo>
                    <a:pt x="1099913" y="651705"/>
                  </a:lnTo>
                  <a:cubicBezTo>
                    <a:pt x="1099913" y="676681"/>
                    <a:pt x="1079666" y="696929"/>
                    <a:pt x="1054689" y="696929"/>
                  </a:cubicBezTo>
                  <a:lnTo>
                    <a:pt x="45224" y="696929"/>
                  </a:lnTo>
                  <a:cubicBezTo>
                    <a:pt x="20247" y="696929"/>
                    <a:pt x="0" y="676681"/>
                    <a:pt x="0" y="651705"/>
                  </a:cubicBezTo>
                  <a:lnTo>
                    <a:pt x="0" y="45224"/>
                  </a:lnTo>
                  <a:cubicBezTo>
                    <a:pt x="0" y="20247"/>
                    <a:pt x="20247" y="0"/>
                    <a:pt x="45224" y="0"/>
                  </a:cubicBezTo>
                  <a:close/>
                </a:path>
              </a:pathLst>
            </a:custGeom>
            <a:solidFill>
              <a:srgbClr val="000001"/>
            </a:solidFill>
            <a:ln w="9525" cap="sq">
              <a:solidFill>
                <a:srgbClr val="000001"/>
              </a:solidFill>
              <a:prstDash val="solid"/>
              <a:miter/>
            </a:ln>
          </p:spPr>
        </p:sp>
        <p:sp>
          <p:nvSpPr>
            <p:cNvPr id="43" name="TextBox 43"/>
            <p:cNvSpPr txBox="1"/>
            <p:nvPr/>
          </p:nvSpPr>
          <p:spPr>
            <a:xfrm>
              <a:off x="0" y="-9525"/>
              <a:ext cx="1099913" cy="706454"/>
            </a:xfrm>
            <a:prstGeom prst="rect">
              <a:avLst/>
            </a:prstGeom>
          </p:spPr>
          <p:txBody>
            <a:bodyPr lIns="52945" tIns="52945" rIns="52945" bIns="52945" rtlCol="0" anchor="ctr"/>
            <a:lstStyle/>
            <a:p>
              <a:pPr algn="ctr">
                <a:lnSpc>
                  <a:spcPts val="1768"/>
                </a:lnSpc>
              </a:pPr>
              <a:endParaRPr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12445771" y="4161368"/>
            <a:ext cx="3028256" cy="1910822"/>
            <a:chOff x="0" y="0"/>
            <a:chExt cx="1099913" cy="694042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1099913" cy="694042"/>
            </a:xfrm>
            <a:custGeom>
              <a:avLst/>
              <a:gdLst/>
              <a:ahLst/>
              <a:cxnLst/>
              <a:rect l="l" t="t" r="r" b="b"/>
              <a:pathLst>
                <a:path w="1099913" h="694042">
                  <a:moveTo>
                    <a:pt x="45224" y="0"/>
                  </a:moveTo>
                  <a:lnTo>
                    <a:pt x="1054689" y="0"/>
                  </a:lnTo>
                  <a:cubicBezTo>
                    <a:pt x="1079666" y="0"/>
                    <a:pt x="1099913" y="20247"/>
                    <a:pt x="1099913" y="45224"/>
                  </a:cubicBezTo>
                  <a:lnTo>
                    <a:pt x="1099913" y="648818"/>
                  </a:lnTo>
                  <a:cubicBezTo>
                    <a:pt x="1099913" y="673795"/>
                    <a:pt x="1079666" y="694042"/>
                    <a:pt x="1054689" y="694042"/>
                  </a:cubicBezTo>
                  <a:lnTo>
                    <a:pt x="45224" y="694042"/>
                  </a:lnTo>
                  <a:cubicBezTo>
                    <a:pt x="20247" y="694042"/>
                    <a:pt x="0" y="673795"/>
                    <a:pt x="0" y="648818"/>
                  </a:cubicBezTo>
                  <a:lnTo>
                    <a:pt x="0" y="45224"/>
                  </a:lnTo>
                  <a:cubicBezTo>
                    <a:pt x="0" y="20247"/>
                    <a:pt x="20247" y="0"/>
                    <a:pt x="45224" y="0"/>
                  </a:cubicBezTo>
                  <a:close/>
                </a:path>
              </a:pathLst>
            </a:custGeom>
            <a:solidFill>
              <a:srgbClr val="FFF8ED"/>
            </a:solidFill>
            <a:ln w="28575" cap="sq">
              <a:solidFill>
                <a:srgbClr val="000001"/>
              </a:solidFill>
              <a:prstDash val="solid"/>
              <a:miter/>
            </a:ln>
          </p:spPr>
        </p:sp>
        <p:sp>
          <p:nvSpPr>
            <p:cNvPr id="46" name="TextBox 46"/>
            <p:cNvSpPr txBox="1"/>
            <p:nvPr/>
          </p:nvSpPr>
          <p:spPr>
            <a:xfrm>
              <a:off x="0" y="-28575"/>
              <a:ext cx="1099913" cy="722617"/>
            </a:xfrm>
            <a:prstGeom prst="rect">
              <a:avLst/>
            </a:prstGeom>
          </p:spPr>
          <p:txBody>
            <a:bodyPr lIns="52945" tIns="52945" rIns="52945" bIns="52945" rtlCol="0" anchor="ctr"/>
            <a:lstStyle/>
            <a:p>
              <a:pPr marL="0" lvl="0" indent="0" algn="ctr">
                <a:lnSpc>
                  <a:spcPts val="1945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6051809" y="4206863"/>
            <a:ext cx="3028256" cy="1918769"/>
            <a:chOff x="0" y="0"/>
            <a:chExt cx="1099913" cy="696929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1099913" cy="696929"/>
            </a:xfrm>
            <a:custGeom>
              <a:avLst/>
              <a:gdLst/>
              <a:ahLst/>
              <a:cxnLst/>
              <a:rect l="l" t="t" r="r" b="b"/>
              <a:pathLst>
                <a:path w="1099913" h="696929">
                  <a:moveTo>
                    <a:pt x="45224" y="0"/>
                  </a:moveTo>
                  <a:lnTo>
                    <a:pt x="1054689" y="0"/>
                  </a:lnTo>
                  <a:cubicBezTo>
                    <a:pt x="1079666" y="0"/>
                    <a:pt x="1099913" y="20247"/>
                    <a:pt x="1099913" y="45224"/>
                  </a:cubicBezTo>
                  <a:lnTo>
                    <a:pt x="1099913" y="651705"/>
                  </a:lnTo>
                  <a:cubicBezTo>
                    <a:pt x="1099913" y="676681"/>
                    <a:pt x="1079666" y="696929"/>
                    <a:pt x="1054689" y="696929"/>
                  </a:cubicBezTo>
                  <a:lnTo>
                    <a:pt x="45224" y="696929"/>
                  </a:lnTo>
                  <a:cubicBezTo>
                    <a:pt x="20247" y="696929"/>
                    <a:pt x="0" y="676681"/>
                    <a:pt x="0" y="651705"/>
                  </a:cubicBezTo>
                  <a:lnTo>
                    <a:pt x="0" y="45224"/>
                  </a:lnTo>
                  <a:cubicBezTo>
                    <a:pt x="0" y="20247"/>
                    <a:pt x="20247" y="0"/>
                    <a:pt x="45224" y="0"/>
                  </a:cubicBezTo>
                  <a:close/>
                </a:path>
              </a:pathLst>
            </a:custGeom>
            <a:solidFill>
              <a:srgbClr val="000001"/>
            </a:solidFill>
            <a:ln w="9525" cap="sq">
              <a:solidFill>
                <a:srgbClr val="000001"/>
              </a:solidFill>
              <a:prstDash val="solid"/>
              <a:miter/>
            </a:ln>
          </p:spPr>
        </p:sp>
        <p:sp>
          <p:nvSpPr>
            <p:cNvPr id="49" name="TextBox 49"/>
            <p:cNvSpPr txBox="1"/>
            <p:nvPr/>
          </p:nvSpPr>
          <p:spPr>
            <a:xfrm>
              <a:off x="0" y="-9525"/>
              <a:ext cx="1099913" cy="706454"/>
            </a:xfrm>
            <a:prstGeom prst="rect">
              <a:avLst/>
            </a:prstGeom>
          </p:spPr>
          <p:txBody>
            <a:bodyPr lIns="52945" tIns="52945" rIns="52945" bIns="52945" rtlCol="0" anchor="ctr"/>
            <a:lstStyle/>
            <a:p>
              <a:pPr algn="ctr">
                <a:lnSpc>
                  <a:spcPts val="1768"/>
                </a:lnSpc>
              </a:pPr>
              <a:endParaRPr/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6002924" y="4161368"/>
            <a:ext cx="3028256" cy="1910822"/>
            <a:chOff x="0" y="0"/>
            <a:chExt cx="1099913" cy="694042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1099913" cy="694042"/>
            </a:xfrm>
            <a:custGeom>
              <a:avLst/>
              <a:gdLst/>
              <a:ahLst/>
              <a:cxnLst/>
              <a:rect l="l" t="t" r="r" b="b"/>
              <a:pathLst>
                <a:path w="1099913" h="694042">
                  <a:moveTo>
                    <a:pt x="45224" y="0"/>
                  </a:moveTo>
                  <a:lnTo>
                    <a:pt x="1054689" y="0"/>
                  </a:lnTo>
                  <a:cubicBezTo>
                    <a:pt x="1079666" y="0"/>
                    <a:pt x="1099913" y="20247"/>
                    <a:pt x="1099913" y="45224"/>
                  </a:cubicBezTo>
                  <a:lnTo>
                    <a:pt x="1099913" y="648818"/>
                  </a:lnTo>
                  <a:cubicBezTo>
                    <a:pt x="1099913" y="673795"/>
                    <a:pt x="1079666" y="694042"/>
                    <a:pt x="1054689" y="694042"/>
                  </a:cubicBezTo>
                  <a:lnTo>
                    <a:pt x="45224" y="694042"/>
                  </a:lnTo>
                  <a:cubicBezTo>
                    <a:pt x="20247" y="694042"/>
                    <a:pt x="0" y="673795"/>
                    <a:pt x="0" y="648818"/>
                  </a:cubicBezTo>
                  <a:lnTo>
                    <a:pt x="0" y="45224"/>
                  </a:lnTo>
                  <a:cubicBezTo>
                    <a:pt x="0" y="20247"/>
                    <a:pt x="20247" y="0"/>
                    <a:pt x="45224" y="0"/>
                  </a:cubicBezTo>
                  <a:close/>
                </a:path>
              </a:pathLst>
            </a:custGeom>
            <a:solidFill>
              <a:srgbClr val="FFF8ED"/>
            </a:solidFill>
            <a:ln w="28575" cap="sq">
              <a:solidFill>
                <a:srgbClr val="000001"/>
              </a:solidFill>
              <a:prstDash val="solid"/>
              <a:miter/>
            </a:ln>
          </p:spPr>
        </p:sp>
        <p:sp>
          <p:nvSpPr>
            <p:cNvPr id="52" name="TextBox 52"/>
            <p:cNvSpPr txBox="1"/>
            <p:nvPr/>
          </p:nvSpPr>
          <p:spPr>
            <a:xfrm>
              <a:off x="0" y="-9525"/>
              <a:ext cx="1099913" cy="703567"/>
            </a:xfrm>
            <a:prstGeom prst="rect">
              <a:avLst/>
            </a:prstGeom>
          </p:spPr>
          <p:txBody>
            <a:bodyPr lIns="52945" tIns="52945" rIns="52945" bIns="52945" rtlCol="0" anchor="ctr"/>
            <a:lstStyle/>
            <a:p>
              <a:pPr algn="ctr">
                <a:lnSpc>
                  <a:spcPts val="1768"/>
                </a:lnSpc>
              </a:pPr>
              <a:endParaRPr/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6051809" y="6511956"/>
            <a:ext cx="3028256" cy="1918769"/>
            <a:chOff x="0" y="0"/>
            <a:chExt cx="1099913" cy="696929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1099913" cy="696929"/>
            </a:xfrm>
            <a:custGeom>
              <a:avLst/>
              <a:gdLst/>
              <a:ahLst/>
              <a:cxnLst/>
              <a:rect l="l" t="t" r="r" b="b"/>
              <a:pathLst>
                <a:path w="1099913" h="696929">
                  <a:moveTo>
                    <a:pt x="45224" y="0"/>
                  </a:moveTo>
                  <a:lnTo>
                    <a:pt x="1054689" y="0"/>
                  </a:lnTo>
                  <a:cubicBezTo>
                    <a:pt x="1079666" y="0"/>
                    <a:pt x="1099913" y="20247"/>
                    <a:pt x="1099913" y="45224"/>
                  </a:cubicBezTo>
                  <a:lnTo>
                    <a:pt x="1099913" y="651705"/>
                  </a:lnTo>
                  <a:cubicBezTo>
                    <a:pt x="1099913" y="676681"/>
                    <a:pt x="1079666" y="696929"/>
                    <a:pt x="1054689" y="696929"/>
                  </a:cubicBezTo>
                  <a:lnTo>
                    <a:pt x="45224" y="696929"/>
                  </a:lnTo>
                  <a:cubicBezTo>
                    <a:pt x="20247" y="696929"/>
                    <a:pt x="0" y="676681"/>
                    <a:pt x="0" y="651705"/>
                  </a:cubicBezTo>
                  <a:lnTo>
                    <a:pt x="0" y="45224"/>
                  </a:lnTo>
                  <a:cubicBezTo>
                    <a:pt x="0" y="20247"/>
                    <a:pt x="20247" y="0"/>
                    <a:pt x="45224" y="0"/>
                  </a:cubicBezTo>
                  <a:close/>
                </a:path>
              </a:pathLst>
            </a:custGeom>
            <a:solidFill>
              <a:srgbClr val="000001"/>
            </a:solidFill>
            <a:ln w="9525" cap="sq">
              <a:solidFill>
                <a:srgbClr val="000001"/>
              </a:solidFill>
              <a:prstDash val="solid"/>
              <a:miter/>
            </a:ln>
          </p:spPr>
        </p:sp>
        <p:sp>
          <p:nvSpPr>
            <p:cNvPr id="55" name="TextBox 55"/>
            <p:cNvSpPr txBox="1"/>
            <p:nvPr/>
          </p:nvSpPr>
          <p:spPr>
            <a:xfrm>
              <a:off x="0" y="-9525"/>
              <a:ext cx="1099913" cy="706454"/>
            </a:xfrm>
            <a:prstGeom prst="rect">
              <a:avLst/>
            </a:prstGeom>
          </p:spPr>
          <p:txBody>
            <a:bodyPr lIns="52945" tIns="52945" rIns="52945" bIns="52945" rtlCol="0" anchor="ctr"/>
            <a:lstStyle/>
            <a:p>
              <a:pPr algn="ctr">
                <a:lnSpc>
                  <a:spcPts val="1768"/>
                </a:lnSpc>
              </a:pPr>
              <a:endParaRPr/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6002924" y="6466460"/>
            <a:ext cx="3028256" cy="1910822"/>
            <a:chOff x="0" y="0"/>
            <a:chExt cx="1099913" cy="694042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1099913" cy="694042"/>
            </a:xfrm>
            <a:custGeom>
              <a:avLst/>
              <a:gdLst/>
              <a:ahLst/>
              <a:cxnLst/>
              <a:rect l="l" t="t" r="r" b="b"/>
              <a:pathLst>
                <a:path w="1099913" h="694042">
                  <a:moveTo>
                    <a:pt x="45224" y="0"/>
                  </a:moveTo>
                  <a:lnTo>
                    <a:pt x="1054689" y="0"/>
                  </a:lnTo>
                  <a:cubicBezTo>
                    <a:pt x="1079666" y="0"/>
                    <a:pt x="1099913" y="20247"/>
                    <a:pt x="1099913" y="45224"/>
                  </a:cubicBezTo>
                  <a:lnTo>
                    <a:pt x="1099913" y="648818"/>
                  </a:lnTo>
                  <a:cubicBezTo>
                    <a:pt x="1099913" y="673795"/>
                    <a:pt x="1079666" y="694042"/>
                    <a:pt x="1054689" y="694042"/>
                  </a:cubicBezTo>
                  <a:lnTo>
                    <a:pt x="45224" y="694042"/>
                  </a:lnTo>
                  <a:cubicBezTo>
                    <a:pt x="20247" y="694042"/>
                    <a:pt x="0" y="673795"/>
                    <a:pt x="0" y="648818"/>
                  </a:cubicBezTo>
                  <a:lnTo>
                    <a:pt x="0" y="45224"/>
                  </a:lnTo>
                  <a:cubicBezTo>
                    <a:pt x="0" y="20247"/>
                    <a:pt x="20247" y="0"/>
                    <a:pt x="45224" y="0"/>
                  </a:cubicBezTo>
                  <a:close/>
                </a:path>
              </a:pathLst>
            </a:custGeom>
            <a:solidFill>
              <a:srgbClr val="FFF8ED"/>
            </a:solidFill>
            <a:ln w="28575" cap="sq">
              <a:solidFill>
                <a:srgbClr val="000001"/>
              </a:solidFill>
              <a:prstDash val="solid"/>
              <a:miter/>
            </a:ln>
          </p:spPr>
        </p:sp>
        <p:sp>
          <p:nvSpPr>
            <p:cNvPr id="58" name="TextBox 58"/>
            <p:cNvSpPr txBox="1"/>
            <p:nvPr/>
          </p:nvSpPr>
          <p:spPr>
            <a:xfrm>
              <a:off x="0" y="-9525"/>
              <a:ext cx="1099913" cy="703567"/>
            </a:xfrm>
            <a:prstGeom prst="rect">
              <a:avLst/>
            </a:prstGeom>
          </p:spPr>
          <p:txBody>
            <a:bodyPr lIns="52945" tIns="52945" rIns="52945" bIns="52945" rtlCol="0" anchor="ctr"/>
            <a:lstStyle/>
            <a:p>
              <a:pPr algn="ctr">
                <a:lnSpc>
                  <a:spcPts val="1768"/>
                </a:lnSpc>
              </a:pPr>
              <a:endParaRPr/>
            </a:p>
          </p:txBody>
        </p:sp>
      </p:grpSp>
      <p:grpSp>
        <p:nvGrpSpPr>
          <p:cNvPr id="59" name="Group 59"/>
          <p:cNvGrpSpPr/>
          <p:nvPr/>
        </p:nvGrpSpPr>
        <p:grpSpPr>
          <a:xfrm>
            <a:off x="9328019" y="6511956"/>
            <a:ext cx="3028256" cy="1918769"/>
            <a:chOff x="0" y="0"/>
            <a:chExt cx="1099913" cy="696929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1099913" cy="696929"/>
            </a:xfrm>
            <a:custGeom>
              <a:avLst/>
              <a:gdLst/>
              <a:ahLst/>
              <a:cxnLst/>
              <a:rect l="l" t="t" r="r" b="b"/>
              <a:pathLst>
                <a:path w="1099913" h="696929">
                  <a:moveTo>
                    <a:pt x="45224" y="0"/>
                  </a:moveTo>
                  <a:lnTo>
                    <a:pt x="1054689" y="0"/>
                  </a:lnTo>
                  <a:cubicBezTo>
                    <a:pt x="1079666" y="0"/>
                    <a:pt x="1099913" y="20247"/>
                    <a:pt x="1099913" y="45224"/>
                  </a:cubicBezTo>
                  <a:lnTo>
                    <a:pt x="1099913" y="651705"/>
                  </a:lnTo>
                  <a:cubicBezTo>
                    <a:pt x="1099913" y="676681"/>
                    <a:pt x="1079666" y="696929"/>
                    <a:pt x="1054689" y="696929"/>
                  </a:cubicBezTo>
                  <a:lnTo>
                    <a:pt x="45224" y="696929"/>
                  </a:lnTo>
                  <a:cubicBezTo>
                    <a:pt x="20247" y="696929"/>
                    <a:pt x="0" y="676681"/>
                    <a:pt x="0" y="651705"/>
                  </a:cubicBezTo>
                  <a:lnTo>
                    <a:pt x="0" y="45224"/>
                  </a:lnTo>
                  <a:cubicBezTo>
                    <a:pt x="0" y="20247"/>
                    <a:pt x="20247" y="0"/>
                    <a:pt x="45224" y="0"/>
                  </a:cubicBezTo>
                  <a:close/>
                </a:path>
              </a:pathLst>
            </a:custGeom>
            <a:solidFill>
              <a:srgbClr val="000001"/>
            </a:solidFill>
            <a:ln w="9525" cap="sq">
              <a:solidFill>
                <a:srgbClr val="000001"/>
              </a:solidFill>
              <a:prstDash val="solid"/>
              <a:miter/>
            </a:ln>
          </p:spPr>
        </p:sp>
        <p:sp>
          <p:nvSpPr>
            <p:cNvPr id="61" name="TextBox 61"/>
            <p:cNvSpPr txBox="1"/>
            <p:nvPr/>
          </p:nvSpPr>
          <p:spPr>
            <a:xfrm>
              <a:off x="0" y="-9525"/>
              <a:ext cx="1099913" cy="706454"/>
            </a:xfrm>
            <a:prstGeom prst="rect">
              <a:avLst/>
            </a:prstGeom>
          </p:spPr>
          <p:txBody>
            <a:bodyPr lIns="52945" tIns="52945" rIns="52945" bIns="52945" rtlCol="0" anchor="ctr"/>
            <a:lstStyle/>
            <a:p>
              <a:pPr algn="ctr">
                <a:lnSpc>
                  <a:spcPts val="1768"/>
                </a:lnSpc>
              </a:pPr>
              <a:endParaRPr/>
            </a:p>
          </p:txBody>
        </p:sp>
      </p:grpSp>
      <p:grpSp>
        <p:nvGrpSpPr>
          <p:cNvPr id="62" name="Group 62"/>
          <p:cNvGrpSpPr/>
          <p:nvPr/>
        </p:nvGrpSpPr>
        <p:grpSpPr>
          <a:xfrm>
            <a:off x="9279134" y="6466460"/>
            <a:ext cx="3028256" cy="1910822"/>
            <a:chOff x="0" y="0"/>
            <a:chExt cx="1099913" cy="694042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1099913" cy="694042"/>
            </a:xfrm>
            <a:custGeom>
              <a:avLst/>
              <a:gdLst/>
              <a:ahLst/>
              <a:cxnLst/>
              <a:rect l="l" t="t" r="r" b="b"/>
              <a:pathLst>
                <a:path w="1099913" h="694042">
                  <a:moveTo>
                    <a:pt x="45224" y="0"/>
                  </a:moveTo>
                  <a:lnTo>
                    <a:pt x="1054689" y="0"/>
                  </a:lnTo>
                  <a:cubicBezTo>
                    <a:pt x="1079666" y="0"/>
                    <a:pt x="1099913" y="20247"/>
                    <a:pt x="1099913" y="45224"/>
                  </a:cubicBezTo>
                  <a:lnTo>
                    <a:pt x="1099913" y="648818"/>
                  </a:lnTo>
                  <a:cubicBezTo>
                    <a:pt x="1099913" y="673795"/>
                    <a:pt x="1079666" y="694042"/>
                    <a:pt x="1054689" y="694042"/>
                  </a:cubicBezTo>
                  <a:lnTo>
                    <a:pt x="45224" y="694042"/>
                  </a:lnTo>
                  <a:cubicBezTo>
                    <a:pt x="20247" y="694042"/>
                    <a:pt x="0" y="673795"/>
                    <a:pt x="0" y="648818"/>
                  </a:cubicBezTo>
                  <a:lnTo>
                    <a:pt x="0" y="45224"/>
                  </a:lnTo>
                  <a:cubicBezTo>
                    <a:pt x="0" y="20247"/>
                    <a:pt x="20247" y="0"/>
                    <a:pt x="45224" y="0"/>
                  </a:cubicBezTo>
                  <a:close/>
                </a:path>
              </a:pathLst>
            </a:custGeom>
            <a:solidFill>
              <a:srgbClr val="FFF8ED"/>
            </a:solidFill>
            <a:ln w="28575" cap="sq">
              <a:solidFill>
                <a:srgbClr val="000001"/>
              </a:solidFill>
              <a:prstDash val="solid"/>
              <a:miter/>
            </a:ln>
          </p:spPr>
        </p:sp>
        <p:sp>
          <p:nvSpPr>
            <p:cNvPr id="64" name="TextBox 64"/>
            <p:cNvSpPr txBox="1"/>
            <p:nvPr/>
          </p:nvSpPr>
          <p:spPr>
            <a:xfrm>
              <a:off x="0" y="-9525"/>
              <a:ext cx="1099913" cy="703567"/>
            </a:xfrm>
            <a:prstGeom prst="rect">
              <a:avLst/>
            </a:prstGeom>
          </p:spPr>
          <p:txBody>
            <a:bodyPr lIns="52945" tIns="52945" rIns="52945" bIns="52945" rtlCol="0" anchor="ctr"/>
            <a:lstStyle/>
            <a:p>
              <a:pPr algn="ctr">
                <a:lnSpc>
                  <a:spcPts val="1768"/>
                </a:lnSpc>
              </a:pPr>
              <a:endParaRPr/>
            </a:p>
          </p:txBody>
        </p:sp>
      </p:grpSp>
      <p:sp>
        <p:nvSpPr>
          <p:cNvPr id="65" name="Freeform 65"/>
          <p:cNvSpPr/>
          <p:nvPr/>
        </p:nvSpPr>
        <p:spPr>
          <a:xfrm>
            <a:off x="3670911" y="2122794"/>
            <a:ext cx="1102776" cy="1102776"/>
          </a:xfrm>
          <a:custGeom>
            <a:avLst/>
            <a:gdLst/>
            <a:ahLst/>
            <a:cxnLst/>
            <a:rect l="l" t="t" r="r" b="b"/>
            <a:pathLst>
              <a:path w="1102776" h="1102776">
                <a:moveTo>
                  <a:pt x="0" y="0"/>
                </a:moveTo>
                <a:lnTo>
                  <a:pt x="1102776" y="0"/>
                </a:lnTo>
                <a:lnTo>
                  <a:pt x="1102776" y="1102775"/>
                </a:lnTo>
                <a:lnTo>
                  <a:pt x="0" y="11027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6" name="Freeform 66"/>
          <p:cNvSpPr/>
          <p:nvPr/>
        </p:nvSpPr>
        <p:spPr>
          <a:xfrm>
            <a:off x="6904961" y="2122794"/>
            <a:ext cx="1134686" cy="1094972"/>
          </a:xfrm>
          <a:custGeom>
            <a:avLst/>
            <a:gdLst/>
            <a:ahLst/>
            <a:cxnLst/>
            <a:rect l="l" t="t" r="r" b="b"/>
            <a:pathLst>
              <a:path w="1134686" h="1094972">
                <a:moveTo>
                  <a:pt x="0" y="0"/>
                </a:moveTo>
                <a:lnTo>
                  <a:pt x="1134686" y="0"/>
                </a:lnTo>
                <a:lnTo>
                  <a:pt x="1134686" y="1094971"/>
                </a:lnTo>
                <a:lnTo>
                  <a:pt x="0" y="10949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7" name="Freeform 67"/>
          <p:cNvSpPr/>
          <p:nvPr/>
        </p:nvSpPr>
        <p:spPr>
          <a:xfrm>
            <a:off x="10171965" y="2133965"/>
            <a:ext cx="1141294" cy="1102776"/>
          </a:xfrm>
          <a:custGeom>
            <a:avLst/>
            <a:gdLst/>
            <a:ahLst/>
            <a:cxnLst/>
            <a:rect l="l" t="t" r="r" b="b"/>
            <a:pathLst>
              <a:path w="1141294" h="1102776">
                <a:moveTo>
                  <a:pt x="0" y="0"/>
                </a:moveTo>
                <a:lnTo>
                  <a:pt x="1141294" y="0"/>
                </a:lnTo>
                <a:lnTo>
                  <a:pt x="1141294" y="1102776"/>
                </a:lnTo>
                <a:lnTo>
                  <a:pt x="0" y="11027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8" name="Freeform 68"/>
          <p:cNvSpPr/>
          <p:nvPr/>
        </p:nvSpPr>
        <p:spPr>
          <a:xfrm>
            <a:off x="13397863" y="2122794"/>
            <a:ext cx="1103974" cy="1103974"/>
          </a:xfrm>
          <a:custGeom>
            <a:avLst/>
            <a:gdLst/>
            <a:ahLst/>
            <a:cxnLst/>
            <a:rect l="l" t="t" r="r" b="b"/>
            <a:pathLst>
              <a:path w="1103974" h="1103974">
                <a:moveTo>
                  <a:pt x="0" y="0"/>
                </a:moveTo>
                <a:lnTo>
                  <a:pt x="1103974" y="0"/>
                </a:lnTo>
                <a:lnTo>
                  <a:pt x="1103974" y="1103973"/>
                </a:lnTo>
                <a:lnTo>
                  <a:pt x="0" y="11039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9" name="Freeform 69"/>
          <p:cNvSpPr/>
          <p:nvPr/>
        </p:nvSpPr>
        <p:spPr>
          <a:xfrm>
            <a:off x="3636696" y="4376415"/>
            <a:ext cx="1118797" cy="1080657"/>
          </a:xfrm>
          <a:custGeom>
            <a:avLst/>
            <a:gdLst/>
            <a:ahLst/>
            <a:cxnLst/>
            <a:rect l="l" t="t" r="r" b="b"/>
            <a:pathLst>
              <a:path w="1118797" h="1080657">
                <a:moveTo>
                  <a:pt x="0" y="0"/>
                </a:moveTo>
                <a:lnTo>
                  <a:pt x="1118797" y="0"/>
                </a:lnTo>
                <a:lnTo>
                  <a:pt x="1118797" y="1080657"/>
                </a:lnTo>
                <a:lnTo>
                  <a:pt x="0" y="10806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0" name="Freeform 70"/>
          <p:cNvSpPr/>
          <p:nvPr/>
        </p:nvSpPr>
        <p:spPr>
          <a:xfrm>
            <a:off x="6806135" y="4470857"/>
            <a:ext cx="1485253" cy="991406"/>
          </a:xfrm>
          <a:custGeom>
            <a:avLst/>
            <a:gdLst/>
            <a:ahLst/>
            <a:cxnLst/>
            <a:rect l="l" t="t" r="r" b="b"/>
            <a:pathLst>
              <a:path w="1485253" h="991406">
                <a:moveTo>
                  <a:pt x="0" y="0"/>
                </a:moveTo>
                <a:lnTo>
                  <a:pt x="1485254" y="0"/>
                </a:lnTo>
                <a:lnTo>
                  <a:pt x="1485254" y="991406"/>
                </a:lnTo>
                <a:lnTo>
                  <a:pt x="0" y="99140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71" name="Freeform 71"/>
          <p:cNvSpPr/>
          <p:nvPr/>
        </p:nvSpPr>
        <p:spPr>
          <a:xfrm>
            <a:off x="10103855" y="4470857"/>
            <a:ext cx="1277514" cy="1053949"/>
          </a:xfrm>
          <a:custGeom>
            <a:avLst/>
            <a:gdLst/>
            <a:ahLst/>
            <a:cxnLst/>
            <a:rect l="l" t="t" r="r" b="b"/>
            <a:pathLst>
              <a:path w="1277514" h="1053949">
                <a:moveTo>
                  <a:pt x="0" y="0"/>
                </a:moveTo>
                <a:lnTo>
                  <a:pt x="1277514" y="0"/>
                </a:lnTo>
                <a:lnTo>
                  <a:pt x="1277514" y="1053949"/>
                </a:lnTo>
                <a:lnTo>
                  <a:pt x="0" y="105394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72" name="Freeform 72"/>
          <p:cNvSpPr/>
          <p:nvPr/>
        </p:nvSpPr>
        <p:spPr>
          <a:xfrm>
            <a:off x="13441561" y="4480635"/>
            <a:ext cx="1134447" cy="1049363"/>
          </a:xfrm>
          <a:custGeom>
            <a:avLst/>
            <a:gdLst/>
            <a:ahLst/>
            <a:cxnLst/>
            <a:rect l="l" t="t" r="r" b="b"/>
            <a:pathLst>
              <a:path w="1134447" h="1049363">
                <a:moveTo>
                  <a:pt x="0" y="0"/>
                </a:moveTo>
                <a:lnTo>
                  <a:pt x="1134446" y="0"/>
                </a:lnTo>
                <a:lnTo>
                  <a:pt x="1134446" y="1049363"/>
                </a:lnTo>
                <a:lnTo>
                  <a:pt x="0" y="104936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73" name="Freeform 73"/>
          <p:cNvSpPr/>
          <p:nvPr/>
        </p:nvSpPr>
        <p:spPr>
          <a:xfrm>
            <a:off x="6956140" y="6812760"/>
            <a:ext cx="1130098" cy="1080657"/>
          </a:xfrm>
          <a:custGeom>
            <a:avLst/>
            <a:gdLst/>
            <a:ahLst/>
            <a:cxnLst/>
            <a:rect l="l" t="t" r="r" b="b"/>
            <a:pathLst>
              <a:path w="1130098" h="1080657">
                <a:moveTo>
                  <a:pt x="0" y="0"/>
                </a:moveTo>
                <a:lnTo>
                  <a:pt x="1130098" y="0"/>
                </a:lnTo>
                <a:lnTo>
                  <a:pt x="1130098" y="1080657"/>
                </a:lnTo>
                <a:lnTo>
                  <a:pt x="0" y="108065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74" name="Freeform 74"/>
          <p:cNvSpPr/>
          <p:nvPr/>
        </p:nvSpPr>
        <p:spPr>
          <a:xfrm>
            <a:off x="10171965" y="6877397"/>
            <a:ext cx="1361186" cy="1088949"/>
          </a:xfrm>
          <a:custGeom>
            <a:avLst/>
            <a:gdLst/>
            <a:ahLst/>
            <a:cxnLst/>
            <a:rect l="l" t="t" r="r" b="b"/>
            <a:pathLst>
              <a:path w="1361186" h="1088949">
                <a:moveTo>
                  <a:pt x="0" y="0"/>
                </a:moveTo>
                <a:lnTo>
                  <a:pt x="1361186" y="0"/>
                </a:lnTo>
                <a:lnTo>
                  <a:pt x="1361186" y="1088949"/>
                </a:lnTo>
                <a:lnTo>
                  <a:pt x="0" y="108894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75" name="TextBox 75"/>
          <p:cNvSpPr txBox="1"/>
          <p:nvPr/>
        </p:nvSpPr>
        <p:spPr>
          <a:xfrm>
            <a:off x="3111452" y="3370612"/>
            <a:ext cx="2171866" cy="263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9"/>
              </a:lnSpc>
              <a:spcBef>
                <a:spcPct val="0"/>
              </a:spcBef>
            </a:pPr>
            <a:r>
              <a:rPr lang="en-US" sz="1545" b="1">
                <a:solidFill>
                  <a:srgbClr val="000001"/>
                </a:solidFill>
                <a:latin typeface="Arimo Bold"/>
                <a:ea typeface="Arimo Bold"/>
                <a:cs typeface="Arimo Bold"/>
                <a:sym typeface="Arimo Bold"/>
              </a:rPr>
              <a:t>Data and Space</a:t>
            </a:r>
          </a:p>
        </p:txBody>
      </p:sp>
      <p:sp>
        <p:nvSpPr>
          <p:cNvPr id="76" name="TextBox 76"/>
          <p:cNvSpPr txBox="1"/>
          <p:nvPr/>
        </p:nvSpPr>
        <p:spPr>
          <a:xfrm>
            <a:off x="9615029" y="3370612"/>
            <a:ext cx="2157396" cy="263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9"/>
              </a:lnSpc>
              <a:spcBef>
                <a:spcPct val="0"/>
              </a:spcBef>
            </a:pPr>
            <a:r>
              <a:rPr lang="en-US" sz="1545" b="1">
                <a:solidFill>
                  <a:srgbClr val="000001"/>
                </a:solidFill>
                <a:latin typeface="Arimo Bold"/>
                <a:ea typeface="Arimo Bold"/>
                <a:cs typeface="Arimo Bold"/>
                <a:sym typeface="Arimo Bold"/>
              </a:rPr>
              <a:t>Construction</a:t>
            </a:r>
          </a:p>
        </p:txBody>
      </p:sp>
      <p:sp>
        <p:nvSpPr>
          <p:cNvPr id="77" name="TextBox 77"/>
          <p:cNvSpPr txBox="1"/>
          <p:nvPr/>
        </p:nvSpPr>
        <p:spPr>
          <a:xfrm>
            <a:off x="13078840" y="3370612"/>
            <a:ext cx="1698703" cy="263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9"/>
              </a:lnSpc>
              <a:spcBef>
                <a:spcPct val="0"/>
              </a:spcBef>
            </a:pPr>
            <a:r>
              <a:rPr lang="en-US" sz="1545" b="1">
                <a:solidFill>
                  <a:srgbClr val="000001"/>
                </a:solidFill>
                <a:latin typeface="Arimo Bold"/>
                <a:ea typeface="Arimo Bold"/>
                <a:cs typeface="Arimo Bold"/>
                <a:sym typeface="Arimo Bold"/>
              </a:rPr>
              <a:t>Creative</a:t>
            </a:r>
          </a:p>
        </p:txBody>
      </p:sp>
      <p:sp>
        <p:nvSpPr>
          <p:cNvPr id="78" name="TextBox 78"/>
          <p:cNvSpPr txBox="1"/>
          <p:nvPr/>
        </p:nvSpPr>
        <p:spPr>
          <a:xfrm>
            <a:off x="6244766" y="3370612"/>
            <a:ext cx="2544572" cy="263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9"/>
              </a:lnSpc>
              <a:spcBef>
                <a:spcPct val="0"/>
              </a:spcBef>
            </a:pPr>
            <a:r>
              <a:rPr lang="en-US" sz="1545" b="1">
                <a:solidFill>
                  <a:srgbClr val="000001"/>
                </a:solidFill>
                <a:latin typeface="Arimo Bold"/>
                <a:ea typeface="Arimo Bold"/>
                <a:cs typeface="Arimo Bold"/>
                <a:sym typeface="Arimo Bold"/>
              </a:rPr>
              <a:t>Clean Energy</a:t>
            </a:r>
          </a:p>
        </p:txBody>
      </p:sp>
      <p:sp>
        <p:nvSpPr>
          <p:cNvPr id="79" name="TextBox 79"/>
          <p:cNvSpPr txBox="1"/>
          <p:nvPr/>
        </p:nvSpPr>
        <p:spPr>
          <a:xfrm>
            <a:off x="3154909" y="5465347"/>
            <a:ext cx="2171866" cy="509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9"/>
              </a:lnSpc>
              <a:spcBef>
                <a:spcPct val="0"/>
              </a:spcBef>
            </a:pPr>
            <a:r>
              <a:rPr lang="en-US" sz="1545" b="1">
                <a:solidFill>
                  <a:srgbClr val="000001"/>
                </a:solidFill>
                <a:latin typeface="Arimo Bold"/>
                <a:ea typeface="Arimo Bold"/>
                <a:cs typeface="Arimo Bold"/>
                <a:sym typeface="Arimo Bold"/>
              </a:rPr>
              <a:t>Engineering and Manufacturing</a:t>
            </a:r>
          </a:p>
        </p:txBody>
      </p:sp>
      <p:sp>
        <p:nvSpPr>
          <p:cNvPr id="80" name="TextBox 80"/>
          <p:cNvSpPr txBox="1"/>
          <p:nvPr/>
        </p:nvSpPr>
        <p:spPr>
          <a:xfrm>
            <a:off x="9708662" y="5682238"/>
            <a:ext cx="2157396" cy="263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9"/>
              </a:lnSpc>
              <a:spcBef>
                <a:spcPct val="0"/>
              </a:spcBef>
            </a:pPr>
            <a:r>
              <a:rPr lang="en-US" sz="1545" b="1">
                <a:solidFill>
                  <a:srgbClr val="000001"/>
                </a:solidFill>
                <a:latin typeface="Arimo Bold"/>
                <a:ea typeface="Arimo Bold"/>
                <a:cs typeface="Arimo Bold"/>
                <a:sym typeface="Arimo Bold"/>
              </a:rPr>
              <a:t>Health and Social Care</a:t>
            </a:r>
          </a:p>
        </p:txBody>
      </p:sp>
      <p:sp>
        <p:nvSpPr>
          <p:cNvPr id="81" name="TextBox 81"/>
          <p:cNvSpPr txBox="1"/>
          <p:nvPr/>
        </p:nvSpPr>
        <p:spPr>
          <a:xfrm>
            <a:off x="13159432" y="5682238"/>
            <a:ext cx="1698703" cy="263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9"/>
              </a:lnSpc>
              <a:spcBef>
                <a:spcPct val="0"/>
              </a:spcBef>
            </a:pPr>
            <a:r>
              <a:rPr lang="en-US" sz="1545" b="1">
                <a:solidFill>
                  <a:srgbClr val="000001"/>
                </a:solidFill>
                <a:latin typeface="Arimo Bold"/>
                <a:ea typeface="Arimo Bold"/>
                <a:cs typeface="Arimo Bold"/>
                <a:sym typeface="Arimo Bold"/>
              </a:rPr>
              <a:t>Land-Based</a:t>
            </a:r>
          </a:p>
        </p:txBody>
      </p:sp>
      <p:sp>
        <p:nvSpPr>
          <p:cNvPr id="82" name="TextBox 82"/>
          <p:cNvSpPr txBox="1"/>
          <p:nvPr/>
        </p:nvSpPr>
        <p:spPr>
          <a:xfrm>
            <a:off x="6200018" y="5682238"/>
            <a:ext cx="2544572" cy="263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9"/>
              </a:lnSpc>
              <a:spcBef>
                <a:spcPct val="0"/>
              </a:spcBef>
            </a:pPr>
            <a:r>
              <a:rPr lang="en-US" sz="1545" b="1">
                <a:solidFill>
                  <a:srgbClr val="000001"/>
                </a:solidFill>
                <a:latin typeface="Arimo Bold"/>
                <a:ea typeface="Arimo Bold"/>
                <a:cs typeface="Arimo Bold"/>
                <a:sym typeface="Arimo Bold"/>
              </a:rPr>
              <a:t>Digital</a:t>
            </a:r>
          </a:p>
        </p:txBody>
      </p:sp>
      <p:sp>
        <p:nvSpPr>
          <p:cNvPr id="83" name="TextBox 83"/>
          <p:cNvSpPr txBox="1"/>
          <p:nvPr/>
        </p:nvSpPr>
        <p:spPr>
          <a:xfrm>
            <a:off x="6480004" y="8040939"/>
            <a:ext cx="2171866" cy="263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9"/>
              </a:lnSpc>
              <a:spcBef>
                <a:spcPct val="0"/>
              </a:spcBef>
            </a:pPr>
            <a:r>
              <a:rPr lang="en-US" sz="1545" b="1">
                <a:solidFill>
                  <a:srgbClr val="000001"/>
                </a:solidFill>
                <a:latin typeface="Arimo Bold"/>
                <a:ea typeface="Arimo Bold"/>
                <a:cs typeface="Arimo Bold"/>
                <a:sym typeface="Arimo Bold"/>
              </a:rPr>
              <a:t>Marine</a:t>
            </a:r>
          </a:p>
        </p:txBody>
      </p:sp>
      <p:sp>
        <p:nvSpPr>
          <p:cNvPr id="84" name="TextBox 84"/>
          <p:cNvSpPr txBox="1"/>
          <p:nvPr/>
        </p:nvSpPr>
        <p:spPr>
          <a:xfrm>
            <a:off x="9569861" y="8040939"/>
            <a:ext cx="2544572" cy="263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9"/>
              </a:lnSpc>
              <a:spcBef>
                <a:spcPct val="0"/>
              </a:spcBef>
            </a:pPr>
            <a:r>
              <a:rPr lang="en-US" sz="1545" b="1">
                <a:solidFill>
                  <a:srgbClr val="000001"/>
                </a:solidFill>
                <a:latin typeface="Arimo Bold"/>
                <a:ea typeface="Arimo Bold"/>
                <a:cs typeface="Arimo Bold"/>
                <a:sym typeface="Arimo Bold"/>
              </a:rPr>
              <a:t>Visitor Economy</a:t>
            </a:r>
          </a:p>
        </p:txBody>
      </p:sp>
      <p:sp>
        <p:nvSpPr>
          <p:cNvPr id="85" name="TextBox 85"/>
          <p:cNvSpPr txBox="1"/>
          <p:nvPr/>
        </p:nvSpPr>
        <p:spPr>
          <a:xfrm>
            <a:off x="4289727" y="564254"/>
            <a:ext cx="9750593" cy="693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6"/>
              </a:lnSpc>
            </a:pPr>
            <a:r>
              <a:rPr lang="en-US" sz="4040" b="1">
                <a:solidFill>
                  <a:srgbClr val="000000"/>
                </a:solidFill>
                <a:latin typeface="Raleway Heavy"/>
                <a:ea typeface="Raleway Heavy"/>
                <a:cs typeface="Raleway Heavy"/>
                <a:sym typeface="Raleway Heavy"/>
              </a:rPr>
              <a:t>Which other industries appeal to you?</a:t>
            </a:r>
          </a:p>
        </p:txBody>
      </p:sp>
      <p:grpSp>
        <p:nvGrpSpPr>
          <p:cNvPr id="86" name="Group 86"/>
          <p:cNvGrpSpPr/>
          <p:nvPr/>
        </p:nvGrpSpPr>
        <p:grpSpPr>
          <a:xfrm>
            <a:off x="-581285" y="8949158"/>
            <a:ext cx="19354430" cy="1788866"/>
            <a:chOff x="0" y="0"/>
            <a:chExt cx="5097463" cy="471142"/>
          </a:xfrm>
        </p:grpSpPr>
        <p:sp>
          <p:nvSpPr>
            <p:cNvPr id="87" name="Freeform 87"/>
            <p:cNvSpPr/>
            <p:nvPr/>
          </p:nvSpPr>
          <p:spPr>
            <a:xfrm>
              <a:off x="0" y="0"/>
              <a:ext cx="5097463" cy="471142"/>
            </a:xfrm>
            <a:custGeom>
              <a:avLst/>
              <a:gdLst/>
              <a:ahLst/>
              <a:cxnLst/>
              <a:rect l="l" t="t" r="r" b="b"/>
              <a:pathLst>
                <a:path w="5097463" h="471142">
                  <a:moveTo>
                    <a:pt x="20139" y="0"/>
                  </a:moveTo>
                  <a:lnTo>
                    <a:pt x="5077324" y="0"/>
                  </a:lnTo>
                  <a:cubicBezTo>
                    <a:pt x="5088446" y="0"/>
                    <a:pt x="5097463" y="9017"/>
                    <a:pt x="5097463" y="20139"/>
                  </a:cubicBezTo>
                  <a:lnTo>
                    <a:pt x="5097463" y="451003"/>
                  </a:lnTo>
                  <a:cubicBezTo>
                    <a:pt x="5097463" y="462125"/>
                    <a:pt x="5088446" y="471142"/>
                    <a:pt x="5077324" y="471142"/>
                  </a:cubicBezTo>
                  <a:lnTo>
                    <a:pt x="20139" y="471142"/>
                  </a:lnTo>
                  <a:cubicBezTo>
                    <a:pt x="9017" y="471142"/>
                    <a:pt x="0" y="462125"/>
                    <a:pt x="0" y="451003"/>
                  </a:cubicBezTo>
                  <a:lnTo>
                    <a:pt x="0" y="20139"/>
                  </a:lnTo>
                  <a:cubicBezTo>
                    <a:pt x="0" y="9017"/>
                    <a:pt x="9017" y="0"/>
                    <a:pt x="20139" y="0"/>
                  </a:cubicBezTo>
                  <a:close/>
                </a:path>
              </a:pathLst>
            </a:custGeom>
            <a:solidFill>
              <a:srgbClr val="F2A424"/>
            </a:solidFill>
            <a:ln w="28575" cap="rnd">
              <a:solidFill>
                <a:srgbClr val="000001"/>
              </a:solidFill>
              <a:prstDash val="solid"/>
              <a:round/>
            </a:ln>
          </p:spPr>
        </p:sp>
        <p:sp>
          <p:nvSpPr>
            <p:cNvPr id="88" name="TextBox 88"/>
            <p:cNvSpPr txBox="1"/>
            <p:nvPr/>
          </p:nvSpPr>
          <p:spPr>
            <a:xfrm>
              <a:off x="0" y="-123825"/>
              <a:ext cx="5097463" cy="594967"/>
            </a:xfrm>
            <a:prstGeom prst="rect">
              <a:avLst/>
            </a:prstGeom>
          </p:spPr>
          <p:txBody>
            <a:bodyPr lIns="69124" tIns="69124" rIns="69124" bIns="69124" rtlCol="0" anchor="ctr"/>
            <a:lstStyle/>
            <a:p>
              <a:pPr marL="0" lvl="0" indent="0" algn="ctr">
                <a:lnSpc>
                  <a:spcPts val="4245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4B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35804" y="1332958"/>
            <a:ext cx="14016392" cy="7621084"/>
            <a:chOff x="0" y="0"/>
            <a:chExt cx="18688522" cy="10161445"/>
          </a:xfrm>
        </p:grpSpPr>
        <p:grpSp>
          <p:nvGrpSpPr>
            <p:cNvPr id="3" name="Group 3"/>
            <p:cNvGrpSpPr/>
            <p:nvPr/>
          </p:nvGrpSpPr>
          <p:grpSpPr>
            <a:xfrm>
              <a:off x="477563" y="0"/>
              <a:ext cx="18210960" cy="10161445"/>
              <a:chOff x="0" y="0"/>
              <a:chExt cx="3658869" cy="2041595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3658869" cy="2041595"/>
              </a:xfrm>
              <a:custGeom>
                <a:avLst/>
                <a:gdLst/>
                <a:ahLst/>
                <a:cxnLst/>
                <a:rect l="l" t="t" r="r" b="b"/>
                <a:pathLst>
                  <a:path w="3658869" h="2041595">
                    <a:moveTo>
                      <a:pt x="10465" y="0"/>
                    </a:moveTo>
                    <a:lnTo>
                      <a:pt x="3648404" y="0"/>
                    </a:lnTo>
                    <a:cubicBezTo>
                      <a:pt x="3651179" y="0"/>
                      <a:pt x="3653841" y="1103"/>
                      <a:pt x="3655804" y="3065"/>
                    </a:cubicBezTo>
                    <a:cubicBezTo>
                      <a:pt x="3657767" y="5028"/>
                      <a:pt x="3658869" y="7690"/>
                      <a:pt x="3658869" y="10465"/>
                    </a:cubicBezTo>
                    <a:lnTo>
                      <a:pt x="3658869" y="2031130"/>
                    </a:lnTo>
                    <a:cubicBezTo>
                      <a:pt x="3658869" y="2036909"/>
                      <a:pt x="3654184" y="2041595"/>
                      <a:pt x="3648404" y="2041595"/>
                    </a:cubicBezTo>
                    <a:lnTo>
                      <a:pt x="10465" y="2041595"/>
                    </a:lnTo>
                    <a:cubicBezTo>
                      <a:pt x="4685" y="2041595"/>
                      <a:pt x="0" y="2036909"/>
                      <a:pt x="0" y="2031130"/>
                    </a:cubicBezTo>
                    <a:lnTo>
                      <a:pt x="0" y="10465"/>
                    </a:lnTo>
                    <a:cubicBezTo>
                      <a:pt x="0" y="4685"/>
                      <a:pt x="4685" y="0"/>
                      <a:pt x="10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050" cap="sq">
                <a:solidFill>
                  <a:srgbClr val="000001"/>
                </a:solidFill>
                <a:prstDash val="solid"/>
                <a:miter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9525"/>
                <a:ext cx="3658869" cy="20511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84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18210960" cy="10023593"/>
              <a:chOff x="0" y="0"/>
              <a:chExt cx="3658869" cy="2013898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3658869" cy="2013898"/>
              </a:xfrm>
              <a:custGeom>
                <a:avLst/>
                <a:gdLst/>
                <a:ahLst/>
                <a:cxnLst/>
                <a:rect l="l" t="t" r="r" b="b"/>
                <a:pathLst>
                  <a:path w="3658869" h="2013898">
                    <a:moveTo>
                      <a:pt x="10465" y="0"/>
                    </a:moveTo>
                    <a:lnTo>
                      <a:pt x="3648404" y="0"/>
                    </a:lnTo>
                    <a:cubicBezTo>
                      <a:pt x="3651179" y="0"/>
                      <a:pt x="3653841" y="1103"/>
                      <a:pt x="3655804" y="3065"/>
                    </a:cubicBezTo>
                    <a:cubicBezTo>
                      <a:pt x="3657767" y="5028"/>
                      <a:pt x="3658869" y="7690"/>
                      <a:pt x="3658869" y="10465"/>
                    </a:cubicBezTo>
                    <a:lnTo>
                      <a:pt x="3658869" y="2003433"/>
                    </a:lnTo>
                    <a:cubicBezTo>
                      <a:pt x="3658869" y="2006208"/>
                      <a:pt x="3657767" y="2008870"/>
                      <a:pt x="3655804" y="2010833"/>
                    </a:cubicBezTo>
                    <a:cubicBezTo>
                      <a:pt x="3653841" y="2012795"/>
                      <a:pt x="3651179" y="2013898"/>
                      <a:pt x="3648404" y="2013898"/>
                    </a:cubicBezTo>
                    <a:lnTo>
                      <a:pt x="10465" y="2013898"/>
                    </a:lnTo>
                    <a:cubicBezTo>
                      <a:pt x="4685" y="2013898"/>
                      <a:pt x="0" y="2009212"/>
                      <a:pt x="0" y="2003433"/>
                    </a:cubicBezTo>
                    <a:lnTo>
                      <a:pt x="0" y="10465"/>
                    </a:lnTo>
                    <a:cubicBezTo>
                      <a:pt x="0" y="4685"/>
                      <a:pt x="4685" y="0"/>
                      <a:pt x="10465" y="0"/>
                    </a:cubicBezTo>
                    <a:close/>
                  </a:path>
                </a:pathLst>
              </a:custGeom>
              <a:solidFill>
                <a:srgbClr val="FFF8ED"/>
              </a:solidFill>
              <a:ln w="19050" cap="sq">
                <a:solidFill>
                  <a:srgbClr val="000001"/>
                </a:solidFill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9525"/>
                <a:ext cx="3658869" cy="202342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84"/>
                  </a:lnSpc>
                </a:pPr>
                <a:endParaRPr/>
              </a:p>
            </p:txBody>
          </p:sp>
        </p:grpSp>
      </p:grpSp>
      <p:sp>
        <p:nvSpPr>
          <p:cNvPr id="9" name="TextBox 9"/>
          <p:cNvSpPr txBox="1"/>
          <p:nvPr/>
        </p:nvSpPr>
        <p:spPr>
          <a:xfrm>
            <a:off x="3653560" y="1981115"/>
            <a:ext cx="11144678" cy="1007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85"/>
              </a:lnSpc>
            </a:pPr>
            <a:r>
              <a:rPr lang="en-US" sz="5846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Time to get into groups!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913119" y="3234752"/>
            <a:ext cx="12163257" cy="49895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60846" lvl="1" indent="-380423" algn="l">
              <a:lnSpc>
                <a:spcPts val="4933"/>
              </a:lnSpc>
              <a:buAutoNum type="arabicPeriod"/>
            </a:pPr>
            <a:r>
              <a:rPr lang="en-US" sz="3524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Each group will be given an industry to work in.</a:t>
            </a:r>
          </a:p>
          <a:p>
            <a:pPr marL="760846" lvl="1" indent="-380423" algn="l">
              <a:lnSpc>
                <a:spcPts val="4933"/>
              </a:lnSpc>
              <a:buAutoNum type="arabicPeriod"/>
            </a:pPr>
            <a:r>
              <a:rPr lang="en-US" sz="3524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Each person must pick a job from that industry and use the Cornwall Opportunities website to uncover a career path.</a:t>
            </a:r>
          </a:p>
          <a:p>
            <a:pPr marL="760846" lvl="1" indent="-380423" algn="l">
              <a:lnSpc>
                <a:spcPts val="4933"/>
              </a:lnSpc>
              <a:buAutoNum type="arabicPeriod"/>
            </a:pPr>
            <a:r>
              <a:rPr lang="en-US" sz="3524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For bonus points, try and find specific courses or apprenticeships available via the Search tool. </a:t>
            </a:r>
          </a:p>
          <a:p>
            <a:pPr marL="760846" lvl="1" indent="-380423" algn="l">
              <a:lnSpc>
                <a:spcPts val="4933"/>
              </a:lnSpc>
              <a:buAutoNum type="arabicPeriod"/>
            </a:pPr>
            <a:r>
              <a:rPr lang="en-US" sz="3524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If there is enough time at the end, show the class the career path you would need to take for your job!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845484" y="222479"/>
            <a:ext cx="5290537" cy="9842043"/>
            <a:chOff x="0" y="0"/>
            <a:chExt cx="1390466" cy="258669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90466" cy="2586698"/>
            </a:xfrm>
            <a:custGeom>
              <a:avLst/>
              <a:gdLst/>
              <a:ahLst/>
              <a:cxnLst/>
              <a:rect l="l" t="t" r="r" b="b"/>
              <a:pathLst>
                <a:path w="1390466" h="2586698">
                  <a:moveTo>
                    <a:pt x="73830" y="0"/>
                  </a:moveTo>
                  <a:lnTo>
                    <a:pt x="1316636" y="0"/>
                  </a:lnTo>
                  <a:cubicBezTo>
                    <a:pt x="1336217" y="0"/>
                    <a:pt x="1354996" y="7778"/>
                    <a:pt x="1368842" y="21624"/>
                  </a:cubicBezTo>
                  <a:cubicBezTo>
                    <a:pt x="1382688" y="35470"/>
                    <a:pt x="1390466" y="54249"/>
                    <a:pt x="1390466" y="73830"/>
                  </a:cubicBezTo>
                  <a:lnTo>
                    <a:pt x="1390466" y="2512869"/>
                  </a:lnTo>
                  <a:cubicBezTo>
                    <a:pt x="1390466" y="2532449"/>
                    <a:pt x="1382688" y="2551228"/>
                    <a:pt x="1368842" y="2565074"/>
                  </a:cubicBezTo>
                  <a:cubicBezTo>
                    <a:pt x="1354996" y="2578920"/>
                    <a:pt x="1336217" y="2586698"/>
                    <a:pt x="1316636" y="2586698"/>
                  </a:cubicBezTo>
                  <a:lnTo>
                    <a:pt x="73830" y="2586698"/>
                  </a:lnTo>
                  <a:cubicBezTo>
                    <a:pt x="54249" y="2586698"/>
                    <a:pt x="35470" y="2578920"/>
                    <a:pt x="21624" y="2565074"/>
                  </a:cubicBezTo>
                  <a:cubicBezTo>
                    <a:pt x="7778" y="2551228"/>
                    <a:pt x="0" y="2532449"/>
                    <a:pt x="0" y="2512869"/>
                  </a:cubicBezTo>
                  <a:lnTo>
                    <a:pt x="0" y="73830"/>
                  </a:lnTo>
                  <a:cubicBezTo>
                    <a:pt x="0" y="54249"/>
                    <a:pt x="7778" y="35470"/>
                    <a:pt x="21624" y="21624"/>
                  </a:cubicBezTo>
                  <a:cubicBezTo>
                    <a:pt x="35470" y="7778"/>
                    <a:pt x="54249" y="0"/>
                    <a:pt x="73830" y="0"/>
                  </a:cubicBezTo>
                  <a:close/>
                </a:path>
              </a:pathLst>
            </a:custGeom>
            <a:solidFill>
              <a:srgbClr val="2EA3A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1390466" cy="2596223"/>
            </a:xfrm>
            <a:prstGeom prst="rect">
              <a:avLst/>
            </a:prstGeom>
          </p:spPr>
          <p:txBody>
            <a:bodyPr lIns="69270" tIns="69270" rIns="69270" bIns="69270" rtlCol="0" anchor="ctr"/>
            <a:lstStyle/>
            <a:p>
              <a:pPr algn="ctr">
                <a:lnSpc>
                  <a:spcPts val="177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981879" y="1264581"/>
            <a:ext cx="4796231" cy="1142659"/>
            <a:chOff x="0" y="0"/>
            <a:chExt cx="1705835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05835" cy="406400"/>
            </a:xfrm>
            <a:custGeom>
              <a:avLst/>
              <a:gdLst/>
              <a:ahLst/>
              <a:cxnLst/>
              <a:rect l="l" t="t" r="r" b="b"/>
              <a:pathLst>
                <a:path w="1705835" h="406400">
                  <a:moveTo>
                    <a:pt x="1502635" y="0"/>
                  </a:moveTo>
                  <a:cubicBezTo>
                    <a:pt x="1614859" y="0"/>
                    <a:pt x="1705835" y="90976"/>
                    <a:pt x="1705835" y="203200"/>
                  </a:cubicBezTo>
                  <a:cubicBezTo>
                    <a:pt x="1705835" y="315424"/>
                    <a:pt x="1614859" y="406400"/>
                    <a:pt x="150263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2A424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1705835" cy="415925"/>
            </a:xfrm>
            <a:prstGeom prst="rect">
              <a:avLst/>
            </a:prstGeom>
          </p:spPr>
          <p:txBody>
            <a:bodyPr lIns="69270" tIns="69270" rIns="69270" bIns="69270" rtlCol="0" anchor="ctr"/>
            <a:lstStyle/>
            <a:p>
              <a:pPr algn="ctr">
                <a:lnSpc>
                  <a:spcPts val="1772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6995397" y="1489266"/>
            <a:ext cx="1046474" cy="693289"/>
          </a:xfrm>
          <a:custGeom>
            <a:avLst/>
            <a:gdLst/>
            <a:ahLst/>
            <a:cxnLst/>
            <a:rect l="l" t="t" r="r" b="b"/>
            <a:pathLst>
              <a:path w="1046474" h="693289">
                <a:moveTo>
                  <a:pt x="0" y="0"/>
                </a:moveTo>
                <a:lnTo>
                  <a:pt x="1046474" y="0"/>
                </a:lnTo>
                <a:lnTo>
                  <a:pt x="1046474" y="693289"/>
                </a:lnTo>
                <a:lnTo>
                  <a:pt x="0" y="6932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182362" y="924293"/>
            <a:ext cx="4616206" cy="3268857"/>
          </a:xfrm>
          <a:custGeom>
            <a:avLst/>
            <a:gdLst/>
            <a:ahLst/>
            <a:cxnLst/>
            <a:rect l="l" t="t" r="r" b="b"/>
            <a:pathLst>
              <a:path w="4616206" h="3268857">
                <a:moveTo>
                  <a:pt x="0" y="0"/>
                </a:moveTo>
                <a:lnTo>
                  <a:pt x="4616206" y="0"/>
                </a:lnTo>
                <a:lnTo>
                  <a:pt x="4616206" y="3268856"/>
                </a:lnTo>
                <a:lnTo>
                  <a:pt x="0" y="32688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487" b="-6487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182362" y="4408933"/>
            <a:ext cx="4551503" cy="2167653"/>
          </a:xfrm>
          <a:custGeom>
            <a:avLst/>
            <a:gdLst/>
            <a:ahLst/>
            <a:cxnLst/>
            <a:rect l="l" t="t" r="r" b="b"/>
            <a:pathLst>
              <a:path w="4551503" h="2167653">
                <a:moveTo>
                  <a:pt x="0" y="0"/>
                </a:moveTo>
                <a:lnTo>
                  <a:pt x="4551503" y="0"/>
                </a:lnTo>
                <a:lnTo>
                  <a:pt x="4551503" y="2167653"/>
                </a:lnTo>
                <a:lnTo>
                  <a:pt x="0" y="21676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182649" y="6576586"/>
            <a:ext cx="4829867" cy="3217899"/>
          </a:xfrm>
          <a:custGeom>
            <a:avLst/>
            <a:gdLst/>
            <a:ahLst/>
            <a:cxnLst/>
            <a:rect l="l" t="t" r="r" b="b"/>
            <a:pathLst>
              <a:path w="4829867" h="3217899">
                <a:moveTo>
                  <a:pt x="0" y="0"/>
                </a:moveTo>
                <a:lnTo>
                  <a:pt x="4829867" y="0"/>
                </a:lnTo>
                <a:lnTo>
                  <a:pt x="4829867" y="3217898"/>
                </a:lnTo>
                <a:lnTo>
                  <a:pt x="0" y="32178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981879" y="2635071"/>
            <a:ext cx="7912698" cy="6239388"/>
            <a:chOff x="0" y="0"/>
            <a:chExt cx="2867987" cy="226148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867987" cy="2261489"/>
            </a:xfrm>
            <a:custGeom>
              <a:avLst/>
              <a:gdLst/>
              <a:ahLst/>
              <a:cxnLst/>
              <a:rect l="l" t="t" r="r" b="b"/>
              <a:pathLst>
                <a:path w="2867987" h="2261489">
                  <a:moveTo>
                    <a:pt x="17344" y="0"/>
                  </a:moveTo>
                  <a:lnTo>
                    <a:pt x="2850643" y="0"/>
                  </a:lnTo>
                  <a:cubicBezTo>
                    <a:pt x="2860222" y="0"/>
                    <a:pt x="2867987" y="7765"/>
                    <a:pt x="2867987" y="17344"/>
                  </a:cubicBezTo>
                  <a:lnTo>
                    <a:pt x="2867987" y="2244145"/>
                  </a:lnTo>
                  <a:cubicBezTo>
                    <a:pt x="2867987" y="2253724"/>
                    <a:pt x="2860222" y="2261489"/>
                    <a:pt x="2850643" y="2261489"/>
                  </a:cubicBezTo>
                  <a:lnTo>
                    <a:pt x="17344" y="2261489"/>
                  </a:lnTo>
                  <a:cubicBezTo>
                    <a:pt x="7765" y="2261489"/>
                    <a:pt x="0" y="2253724"/>
                    <a:pt x="0" y="2244145"/>
                  </a:cubicBezTo>
                  <a:lnTo>
                    <a:pt x="0" y="17344"/>
                  </a:lnTo>
                  <a:cubicBezTo>
                    <a:pt x="0" y="7765"/>
                    <a:pt x="7765" y="0"/>
                    <a:pt x="17344" y="0"/>
                  </a:cubicBezTo>
                  <a:close/>
                </a:path>
              </a:pathLst>
            </a:custGeom>
            <a:solidFill>
              <a:srgbClr val="2EA3A9"/>
            </a:solidFill>
            <a:ln w="28575" cap="sq">
              <a:solidFill>
                <a:srgbClr val="000001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9525"/>
              <a:ext cx="2867987" cy="2271014"/>
            </a:xfrm>
            <a:prstGeom prst="rect">
              <a:avLst/>
            </a:prstGeom>
          </p:spPr>
          <p:txBody>
            <a:bodyPr lIns="53056" tIns="53056" rIns="53056" bIns="53056" rtlCol="0" anchor="ctr"/>
            <a:lstStyle/>
            <a:p>
              <a:pPr algn="ctr">
                <a:lnSpc>
                  <a:spcPts val="1772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2194552" y="5901875"/>
            <a:ext cx="7570753" cy="271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27"/>
              </a:lnSpc>
            </a:pPr>
            <a:r>
              <a:rPr lang="en-US" sz="259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Some of you may already know about these industries or know somebody that works in them. Two examples include </a:t>
            </a:r>
            <a:r>
              <a:rPr lang="en-US" sz="2590" b="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fishing </a:t>
            </a:r>
            <a:r>
              <a:rPr lang="en-US" sz="259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or </a:t>
            </a:r>
            <a:r>
              <a:rPr lang="en-US" sz="2590" b="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hospitality</a:t>
            </a:r>
            <a:r>
              <a:rPr lang="en-US" sz="259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(working in a</a:t>
            </a:r>
            <a:r>
              <a:rPr lang="en-US" sz="2590" b="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 hotel or a café</a:t>
            </a:r>
            <a:r>
              <a:rPr lang="en-US" sz="259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). </a:t>
            </a:r>
          </a:p>
          <a:p>
            <a:pPr algn="l">
              <a:lnSpc>
                <a:spcPts val="3627"/>
              </a:lnSpc>
            </a:pPr>
            <a:endParaRPr lang="en-US" sz="259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27"/>
              </a:lnSpc>
            </a:pPr>
            <a:r>
              <a:rPr lang="en-US" sz="2590" i="1">
                <a:solidFill>
                  <a:srgbClr val="FFFFFF"/>
                </a:solidFill>
                <a:latin typeface="Raleway Italics"/>
                <a:ea typeface="Raleway Italics"/>
                <a:cs typeface="Raleway Italics"/>
                <a:sym typeface="Raleway Italics"/>
              </a:rPr>
              <a:t>Let’s check out the rest...</a:t>
            </a:r>
          </a:p>
        </p:txBody>
      </p:sp>
      <p:sp>
        <p:nvSpPr>
          <p:cNvPr id="16" name="AutoShape 16"/>
          <p:cNvSpPr/>
          <p:nvPr/>
        </p:nvSpPr>
        <p:spPr>
          <a:xfrm flipV="1">
            <a:off x="5980517" y="8453533"/>
            <a:ext cx="1720122" cy="12988"/>
          </a:xfrm>
          <a:prstGeom prst="line">
            <a:avLst/>
          </a:prstGeom>
          <a:ln w="152400" cap="rnd">
            <a:solidFill>
              <a:srgbClr val="F2A424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7" name="TextBox 17"/>
          <p:cNvSpPr txBox="1"/>
          <p:nvPr/>
        </p:nvSpPr>
        <p:spPr>
          <a:xfrm>
            <a:off x="2194552" y="1142221"/>
            <a:ext cx="4353505" cy="1244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83"/>
              </a:lnSpc>
            </a:pPr>
            <a:r>
              <a:rPr lang="en-US" sz="7345" b="1">
                <a:solidFill>
                  <a:srgbClr val="000000"/>
                </a:solidFill>
                <a:latin typeface="Raleway Heavy"/>
                <a:ea typeface="Raleway Heavy"/>
                <a:cs typeface="Raleway Heavy"/>
                <a:sym typeface="Raleway Heavy"/>
              </a:rPr>
              <a:t>Cornwall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195141" y="2914900"/>
            <a:ext cx="7570753" cy="271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27"/>
              </a:lnSpc>
            </a:pPr>
            <a:r>
              <a:rPr lang="en-US" sz="259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Lots of people know Cornwall for the beach, pretty landscapes and pasties. However, if you live here, </a:t>
            </a:r>
            <a:r>
              <a:rPr lang="en-US" sz="2590" b="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you probably see it quite differently!</a:t>
            </a:r>
            <a:r>
              <a:rPr lang="en-US" sz="259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This county is home to some</a:t>
            </a:r>
            <a:r>
              <a:rPr lang="en-US" sz="2590" b="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 important industries </a:t>
            </a:r>
            <a:r>
              <a:rPr lang="en-US" sz="259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that bring money to the area and help local people to make a living.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A3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02270" y="406625"/>
            <a:ext cx="6883461" cy="1026872"/>
            <a:chOff x="0" y="0"/>
            <a:chExt cx="1812928" cy="2704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12928" cy="270452"/>
            </a:xfrm>
            <a:custGeom>
              <a:avLst/>
              <a:gdLst/>
              <a:ahLst/>
              <a:cxnLst/>
              <a:rect l="l" t="t" r="r" b="b"/>
              <a:pathLst>
                <a:path w="1812928" h="270452">
                  <a:moveTo>
                    <a:pt x="56625" y="0"/>
                  </a:moveTo>
                  <a:lnTo>
                    <a:pt x="1756303" y="0"/>
                  </a:lnTo>
                  <a:cubicBezTo>
                    <a:pt x="1771321" y="0"/>
                    <a:pt x="1785723" y="5966"/>
                    <a:pt x="1796343" y="16585"/>
                  </a:cubicBezTo>
                  <a:cubicBezTo>
                    <a:pt x="1806962" y="27204"/>
                    <a:pt x="1812928" y="41607"/>
                    <a:pt x="1812928" y="56625"/>
                  </a:cubicBezTo>
                  <a:lnTo>
                    <a:pt x="1812928" y="213827"/>
                  </a:lnTo>
                  <a:cubicBezTo>
                    <a:pt x="1812928" y="228845"/>
                    <a:pt x="1806962" y="243247"/>
                    <a:pt x="1796343" y="253867"/>
                  </a:cubicBezTo>
                  <a:cubicBezTo>
                    <a:pt x="1785723" y="264486"/>
                    <a:pt x="1771321" y="270452"/>
                    <a:pt x="1756303" y="270452"/>
                  </a:cubicBezTo>
                  <a:lnTo>
                    <a:pt x="56625" y="270452"/>
                  </a:lnTo>
                  <a:cubicBezTo>
                    <a:pt x="41607" y="270452"/>
                    <a:pt x="27204" y="264486"/>
                    <a:pt x="16585" y="253867"/>
                  </a:cubicBezTo>
                  <a:cubicBezTo>
                    <a:pt x="5966" y="243247"/>
                    <a:pt x="0" y="228845"/>
                    <a:pt x="0" y="213827"/>
                  </a:cubicBezTo>
                  <a:lnTo>
                    <a:pt x="0" y="56625"/>
                  </a:lnTo>
                  <a:cubicBezTo>
                    <a:pt x="0" y="41607"/>
                    <a:pt x="5966" y="27204"/>
                    <a:pt x="16585" y="16585"/>
                  </a:cubicBezTo>
                  <a:cubicBezTo>
                    <a:pt x="27204" y="5966"/>
                    <a:pt x="41607" y="0"/>
                    <a:pt x="56625" y="0"/>
                  </a:cubicBezTo>
                  <a:close/>
                </a:path>
              </a:pathLst>
            </a:custGeom>
            <a:solidFill>
              <a:srgbClr val="F2A424"/>
            </a:solidFill>
            <a:ln w="28575" cap="rnd">
              <a:solidFill>
                <a:srgbClr val="000001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61925"/>
              <a:ext cx="1812928" cy="432377"/>
            </a:xfrm>
            <a:prstGeom prst="rect">
              <a:avLst/>
            </a:prstGeom>
          </p:spPr>
          <p:txBody>
            <a:bodyPr lIns="69124" tIns="69124" rIns="69124" bIns="69124" rtlCol="0" anchor="ctr"/>
            <a:lstStyle/>
            <a:p>
              <a:pPr algn="ctr">
                <a:lnSpc>
                  <a:spcPts val="5483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730851" y="1901770"/>
            <a:ext cx="3028256" cy="1918769"/>
            <a:chOff x="0" y="0"/>
            <a:chExt cx="1099913" cy="69692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99913" cy="696929"/>
            </a:xfrm>
            <a:custGeom>
              <a:avLst/>
              <a:gdLst/>
              <a:ahLst/>
              <a:cxnLst/>
              <a:rect l="l" t="t" r="r" b="b"/>
              <a:pathLst>
                <a:path w="1099913" h="696929">
                  <a:moveTo>
                    <a:pt x="45224" y="0"/>
                  </a:moveTo>
                  <a:lnTo>
                    <a:pt x="1054689" y="0"/>
                  </a:lnTo>
                  <a:cubicBezTo>
                    <a:pt x="1079666" y="0"/>
                    <a:pt x="1099913" y="20247"/>
                    <a:pt x="1099913" y="45224"/>
                  </a:cubicBezTo>
                  <a:lnTo>
                    <a:pt x="1099913" y="651705"/>
                  </a:lnTo>
                  <a:cubicBezTo>
                    <a:pt x="1099913" y="676681"/>
                    <a:pt x="1079666" y="696929"/>
                    <a:pt x="1054689" y="696929"/>
                  </a:cubicBezTo>
                  <a:lnTo>
                    <a:pt x="45224" y="696929"/>
                  </a:lnTo>
                  <a:cubicBezTo>
                    <a:pt x="20247" y="696929"/>
                    <a:pt x="0" y="676681"/>
                    <a:pt x="0" y="651705"/>
                  </a:cubicBezTo>
                  <a:lnTo>
                    <a:pt x="0" y="45224"/>
                  </a:lnTo>
                  <a:cubicBezTo>
                    <a:pt x="0" y="20247"/>
                    <a:pt x="20247" y="0"/>
                    <a:pt x="45224" y="0"/>
                  </a:cubicBezTo>
                  <a:close/>
                </a:path>
              </a:pathLst>
            </a:custGeom>
            <a:solidFill>
              <a:srgbClr val="000001"/>
            </a:solidFill>
            <a:ln w="9525" cap="sq">
              <a:solidFill>
                <a:srgbClr val="000001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1099913" cy="706454"/>
            </a:xfrm>
            <a:prstGeom prst="rect">
              <a:avLst/>
            </a:prstGeom>
          </p:spPr>
          <p:txBody>
            <a:bodyPr lIns="52945" tIns="52945" rIns="52945" bIns="52945" rtlCol="0" anchor="ctr"/>
            <a:lstStyle/>
            <a:p>
              <a:pPr algn="ctr">
                <a:lnSpc>
                  <a:spcPts val="17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681966" y="1856275"/>
            <a:ext cx="3028256" cy="1910822"/>
            <a:chOff x="0" y="0"/>
            <a:chExt cx="1099913" cy="69404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99913" cy="694042"/>
            </a:xfrm>
            <a:custGeom>
              <a:avLst/>
              <a:gdLst/>
              <a:ahLst/>
              <a:cxnLst/>
              <a:rect l="l" t="t" r="r" b="b"/>
              <a:pathLst>
                <a:path w="1099913" h="694042">
                  <a:moveTo>
                    <a:pt x="45224" y="0"/>
                  </a:moveTo>
                  <a:lnTo>
                    <a:pt x="1054689" y="0"/>
                  </a:lnTo>
                  <a:cubicBezTo>
                    <a:pt x="1079666" y="0"/>
                    <a:pt x="1099913" y="20247"/>
                    <a:pt x="1099913" y="45224"/>
                  </a:cubicBezTo>
                  <a:lnTo>
                    <a:pt x="1099913" y="648818"/>
                  </a:lnTo>
                  <a:cubicBezTo>
                    <a:pt x="1099913" y="673795"/>
                    <a:pt x="1079666" y="694042"/>
                    <a:pt x="1054689" y="694042"/>
                  </a:cubicBezTo>
                  <a:lnTo>
                    <a:pt x="45224" y="694042"/>
                  </a:lnTo>
                  <a:cubicBezTo>
                    <a:pt x="20247" y="694042"/>
                    <a:pt x="0" y="673795"/>
                    <a:pt x="0" y="648818"/>
                  </a:cubicBezTo>
                  <a:lnTo>
                    <a:pt x="0" y="45224"/>
                  </a:lnTo>
                  <a:cubicBezTo>
                    <a:pt x="0" y="20247"/>
                    <a:pt x="20247" y="0"/>
                    <a:pt x="45224" y="0"/>
                  </a:cubicBezTo>
                  <a:close/>
                </a:path>
              </a:pathLst>
            </a:custGeom>
            <a:solidFill>
              <a:srgbClr val="FFF8ED"/>
            </a:solidFill>
            <a:ln w="28575" cap="sq">
              <a:solidFill>
                <a:srgbClr val="000001"/>
              </a:solidFill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9525"/>
              <a:ext cx="1099913" cy="703567"/>
            </a:xfrm>
            <a:prstGeom prst="rect">
              <a:avLst/>
            </a:prstGeom>
          </p:spPr>
          <p:txBody>
            <a:bodyPr lIns="52945" tIns="52945" rIns="52945" bIns="52945" rtlCol="0" anchor="ctr"/>
            <a:lstStyle/>
            <a:p>
              <a:pPr algn="ctr">
                <a:lnSpc>
                  <a:spcPts val="17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228484" y="1901770"/>
            <a:ext cx="3028256" cy="1918769"/>
            <a:chOff x="0" y="0"/>
            <a:chExt cx="1099913" cy="69692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99913" cy="696929"/>
            </a:xfrm>
            <a:custGeom>
              <a:avLst/>
              <a:gdLst/>
              <a:ahLst/>
              <a:cxnLst/>
              <a:rect l="l" t="t" r="r" b="b"/>
              <a:pathLst>
                <a:path w="1099913" h="696929">
                  <a:moveTo>
                    <a:pt x="45224" y="0"/>
                  </a:moveTo>
                  <a:lnTo>
                    <a:pt x="1054689" y="0"/>
                  </a:lnTo>
                  <a:cubicBezTo>
                    <a:pt x="1079666" y="0"/>
                    <a:pt x="1099913" y="20247"/>
                    <a:pt x="1099913" y="45224"/>
                  </a:cubicBezTo>
                  <a:lnTo>
                    <a:pt x="1099913" y="651705"/>
                  </a:lnTo>
                  <a:cubicBezTo>
                    <a:pt x="1099913" y="676681"/>
                    <a:pt x="1079666" y="696929"/>
                    <a:pt x="1054689" y="696929"/>
                  </a:cubicBezTo>
                  <a:lnTo>
                    <a:pt x="45224" y="696929"/>
                  </a:lnTo>
                  <a:cubicBezTo>
                    <a:pt x="20247" y="696929"/>
                    <a:pt x="0" y="676681"/>
                    <a:pt x="0" y="651705"/>
                  </a:cubicBezTo>
                  <a:lnTo>
                    <a:pt x="0" y="45224"/>
                  </a:lnTo>
                  <a:cubicBezTo>
                    <a:pt x="0" y="20247"/>
                    <a:pt x="20247" y="0"/>
                    <a:pt x="45224" y="0"/>
                  </a:cubicBezTo>
                  <a:close/>
                </a:path>
              </a:pathLst>
            </a:custGeom>
            <a:solidFill>
              <a:srgbClr val="000001"/>
            </a:solidFill>
            <a:ln w="9525" cap="sq">
              <a:solidFill>
                <a:srgbClr val="000001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1099913" cy="706454"/>
            </a:xfrm>
            <a:prstGeom prst="rect">
              <a:avLst/>
            </a:prstGeom>
          </p:spPr>
          <p:txBody>
            <a:bodyPr lIns="52945" tIns="52945" rIns="52945" bIns="52945" rtlCol="0" anchor="ctr"/>
            <a:lstStyle/>
            <a:p>
              <a:pPr algn="ctr">
                <a:lnSpc>
                  <a:spcPts val="1768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179599" y="1856275"/>
            <a:ext cx="3028256" cy="1910822"/>
            <a:chOff x="0" y="0"/>
            <a:chExt cx="1099913" cy="69404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099913" cy="694042"/>
            </a:xfrm>
            <a:custGeom>
              <a:avLst/>
              <a:gdLst/>
              <a:ahLst/>
              <a:cxnLst/>
              <a:rect l="l" t="t" r="r" b="b"/>
              <a:pathLst>
                <a:path w="1099913" h="694042">
                  <a:moveTo>
                    <a:pt x="45224" y="0"/>
                  </a:moveTo>
                  <a:lnTo>
                    <a:pt x="1054689" y="0"/>
                  </a:lnTo>
                  <a:cubicBezTo>
                    <a:pt x="1079666" y="0"/>
                    <a:pt x="1099913" y="20247"/>
                    <a:pt x="1099913" y="45224"/>
                  </a:cubicBezTo>
                  <a:lnTo>
                    <a:pt x="1099913" y="648818"/>
                  </a:lnTo>
                  <a:cubicBezTo>
                    <a:pt x="1099913" y="673795"/>
                    <a:pt x="1079666" y="694042"/>
                    <a:pt x="1054689" y="694042"/>
                  </a:cubicBezTo>
                  <a:lnTo>
                    <a:pt x="45224" y="694042"/>
                  </a:lnTo>
                  <a:cubicBezTo>
                    <a:pt x="20247" y="694042"/>
                    <a:pt x="0" y="673795"/>
                    <a:pt x="0" y="648818"/>
                  </a:cubicBezTo>
                  <a:lnTo>
                    <a:pt x="0" y="45224"/>
                  </a:lnTo>
                  <a:cubicBezTo>
                    <a:pt x="0" y="20247"/>
                    <a:pt x="20247" y="0"/>
                    <a:pt x="45224" y="0"/>
                  </a:cubicBezTo>
                  <a:close/>
                </a:path>
              </a:pathLst>
            </a:custGeom>
            <a:solidFill>
              <a:srgbClr val="FFF8ED"/>
            </a:solidFill>
            <a:ln w="28575" cap="sq">
              <a:solidFill>
                <a:srgbClr val="000001"/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9525"/>
              <a:ext cx="1099913" cy="703567"/>
            </a:xfrm>
            <a:prstGeom prst="rect">
              <a:avLst/>
            </a:prstGeom>
          </p:spPr>
          <p:txBody>
            <a:bodyPr lIns="52945" tIns="52945" rIns="52945" bIns="52945" rtlCol="0" anchor="ctr"/>
            <a:lstStyle/>
            <a:p>
              <a:pPr algn="ctr">
                <a:lnSpc>
                  <a:spcPts val="1768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2449908" y="1901770"/>
            <a:ext cx="3028256" cy="1918769"/>
            <a:chOff x="0" y="0"/>
            <a:chExt cx="1099913" cy="69692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099913" cy="696929"/>
            </a:xfrm>
            <a:custGeom>
              <a:avLst/>
              <a:gdLst/>
              <a:ahLst/>
              <a:cxnLst/>
              <a:rect l="l" t="t" r="r" b="b"/>
              <a:pathLst>
                <a:path w="1099913" h="696929">
                  <a:moveTo>
                    <a:pt x="45224" y="0"/>
                  </a:moveTo>
                  <a:lnTo>
                    <a:pt x="1054689" y="0"/>
                  </a:lnTo>
                  <a:cubicBezTo>
                    <a:pt x="1079666" y="0"/>
                    <a:pt x="1099913" y="20247"/>
                    <a:pt x="1099913" y="45224"/>
                  </a:cubicBezTo>
                  <a:lnTo>
                    <a:pt x="1099913" y="651705"/>
                  </a:lnTo>
                  <a:cubicBezTo>
                    <a:pt x="1099913" y="676681"/>
                    <a:pt x="1079666" y="696929"/>
                    <a:pt x="1054689" y="696929"/>
                  </a:cubicBezTo>
                  <a:lnTo>
                    <a:pt x="45224" y="696929"/>
                  </a:lnTo>
                  <a:cubicBezTo>
                    <a:pt x="20247" y="696929"/>
                    <a:pt x="0" y="676681"/>
                    <a:pt x="0" y="651705"/>
                  </a:cubicBezTo>
                  <a:lnTo>
                    <a:pt x="0" y="45224"/>
                  </a:lnTo>
                  <a:cubicBezTo>
                    <a:pt x="0" y="20247"/>
                    <a:pt x="20247" y="0"/>
                    <a:pt x="45224" y="0"/>
                  </a:cubicBezTo>
                  <a:close/>
                </a:path>
              </a:pathLst>
            </a:custGeom>
            <a:solidFill>
              <a:srgbClr val="000001"/>
            </a:solidFill>
            <a:ln w="9525" cap="sq">
              <a:solidFill>
                <a:srgbClr val="000001"/>
              </a:solidFill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9525"/>
              <a:ext cx="1099913" cy="706454"/>
            </a:xfrm>
            <a:prstGeom prst="rect">
              <a:avLst/>
            </a:prstGeom>
          </p:spPr>
          <p:txBody>
            <a:bodyPr lIns="52945" tIns="52945" rIns="52945" bIns="52945" rtlCol="0" anchor="ctr"/>
            <a:lstStyle/>
            <a:p>
              <a:pPr algn="ctr">
                <a:lnSpc>
                  <a:spcPts val="1768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2401023" y="1856275"/>
            <a:ext cx="3028256" cy="1910822"/>
            <a:chOff x="0" y="0"/>
            <a:chExt cx="1099913" cy="69404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099913" cy="694042"/>
            </a:xfrm>
            <a:custGeom>
              <a:avLst/>
              <a:gdLst/>
              <a:ahLst/>
              <a:cxnLst/>
              <a:rect l="l" t="t" r="r" b="b"/>
              <a:pathLst>
                <a:path w="1099913" h="694042">
                  <a:moveTo>
                    <a:pt x="45224" y="0"/>
                  </a:moveTo>
                  <a:lnTo>
                    <a:pt x="1054689" y="0"/>
                  </a:lnTo>
                  <a:cubicBezTo>
                    <a:pt x="1079666" y="0"/>
                    <a:pt x="1099913" y="20247"/>
                    <a:pt x="1099913" y="45224"/>
                  </a:cubicBezTo>
                  <a:lnTo>
                    <a:pt x="1099913" y="648818"/>
                  </a:lnTo>
                  <a:cubicBezTo>
                    <a:pt x="1099913" y="673795"/>
                    <a:pt x="1079666" y="694042"/>
                    <a:pt x="1054689" y="694042"/>
                  </a:cubicBezTo>
                  <a:lnTo>
                    <a:pt x="45224" y="694042"/>
                  </a:lnTo>
                  <a:cubicBezTo>
                    <a:pt x="20247" y="694042"/>
                    <a:pt x="0" y="673795"/>
                    <a:pt x="0" y="648818"/>
                  </a:cubicBezTo>
                  <a:lnTo>
                    <a:pt x="0" y="45224"/>
                  </a:lnTo>
                  <a:cubicBezTo>
                    <a:pt x="0" y="20247"/>
                    <a:pt x="20247" y="0"/>
                    <a:pt x="45224" y="0"/>
                  </a:cubicBezTo>
                  <a:close/>
                </a:path>
              </a:pathLst>
            </a:custGeom>
            <a:solidFill>
              <a:srgbClr val="FFF8ED"/>
            </a:solidFill>
            <a:ln w="28575" cap="sq">
              <a:solidFill>
                <a:srgbClr val="000001"/>
              </a:solidFill>
              <a:prstDash val="solid"/>
              <a:miter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1099913" cy="722617"/>
            </a:xfrm>
            <a:prstGeom prst="rect">
              <a:avLst/>
            </a:prstGeom>
          </p:spPr>
          <p:txBody>
            <a:bodyPr lIns="52945" tIns="52945" rIns="52945" bIns="52945" rtlCol="0" anchor="ctr"/>
            <a:lstStyle/>
            <a:p>
              <a:pPr marL="0" lvl="0" indent="0" algn="ctr">
                <a:lnSpc>
                  <a:spcPts val="1945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6007061" y="1901770"/>
            <a:ext cx="3028256" cy="1918769"/>
            <a:chOff x="0" y="0"/>
            <a:chExt cx="1099913" cy="69692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099913" cy="696929"/>
            </a:xfrm>
            <a:custGeom>
              <a:avLst/>
              <a:gdLst/>
              <a:ahLst/>
              <a:cxnLst/>
              <a:rect l="l" t="t" r="r" b="b"/>
              <a:pathLst>
                <a:path w="1099913" h="696929">
                  <a:moveTo>
                    <a:pt x="45224" y="0"/>
                  </a:moveTo>
                  <a:lnTo>
                    <a:pt x="1054689" y="0"/>
                  </a:lnTo>
                  <a:cubicBezTo>
                    <a:pt x="1079666" y="0"/>
                    <a:pt x="1099913" y="20247"/>
                    <a:pt x="1099913" y="45224"/>
                  </a:cubicBezTo>
                  <a:lnTo>
                    <a:pt x="1099913" y="651705"/>
                  </a:lnTo>
                  <a:cubicBezTo>
                    <a:pt x="1099913" y="676681"/>
                    <a:pt x="1079666" y="696929"/>
                    <a:pt x="1054689" y="696929"/>
                  </a:cubicBezTo>
                  <a:lnTo>
                    <a:pt x="45224" y="696929"/>
                  </a:lnTo>
                  <a:cubicBezTo>
                    <a:pt x="20247" y="696929"/>
                    <a:pt x="0" y="676681"/>
                    <a:pt x="0" y="651705"/>
                  </a:cubicBezTo>
                  <a:lnTo>
                    <a:pt x="0" y="45224"/>
                  </a:lnTo>
                  <a:cubicBezTo>
                    <a:pt x="0" y="20247"/>
                    <a:pt x="20247" y="0"/>
                    <a:pt x="45224" y="0"/>
                  </a:cubicBezTo>
                  <a:close/>
                </a:path>
              </a:pathLst>
            </a:custGeom>
            <a:solidFill>
              <a:srgbClr val="000001"/>
            </a:solidFill>
            <a:ln w="9525" cap="sq">
              <a:solidFill>
                <a:srgbClr val="000001"/>
              </a:solidFill>
              <a:prstDash val="solid"/>
              <a:miter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9525"/>
              <a:ext cx="1099913" cy="706454"/>
            </a:xfrm>
            <a:prstGeom prst="rect">
              <a:avLst/>
            </a:prstGeom>
          </p:spPr>
          <p:txBody>
            <a:bodyPr lIns="52945" tIns="52945" rIns="52945" bIns="52945" rtlCol="0" anchor="ctr"/>
            <a:lstStyle/>
            <a:p>
              <a:pPr algn="ctr">
                <a:lnSpc>
                  <a:spcPts val="1768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5958176" y="1856275"/>
            <a:ext cx="3028256" cy="1910822"/>
            <a:chOff x="0" y="0"/>
            <a:chExt cx="1099913" cy="694042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099913" cy="694042"/>
            </a:xfrm>
            <a:custGeom>
              <a:avLst/>
              <a:gdLst/>
              <a:ahLst/>
              <a:cxnLst/>
              <a:rect l="l" t="t" r="r" b="b"/>
              <a:pathLst>
                <a:path w="1099913" h="694042">
                  <a:moveTo>
                    <a:pt x="45224" y="0"/>
                  </a:moveTo>
                  <a:lnTo>
                    <a:pt x="1054689" y="0"/>
                  </a:lnTo>
                  <a:cubicBezTo>
                    <a:pt x="1079666" y="0"/>
                    <a:pt x="1099913" y="20247"/>
                    <a:pt x="1099913" y="45224"/>
                  </a:cubicBezTo>
                  <a:lnTo>
                    <a:pt x="1099913" y="648818"/>
                  </a:lnTo>
                  <a:cubicBezTo>
                    <a:pt x="1099913" y="673795"/>
                    <a:pt x="1079666" y="694042"/>
                    <a:pt x="1054689" y="694042"/>
                  </a:cubicBezTo>
                  <a:lnTo>
                    <a:pt x="45224" y="694042"/>
                  </a:lnTo>
                  <a:cubicBezTo>
                    <a:pt x="20247" y="694042"/>
                    <a:pt x="0" y="673795"/>
                    <a:pt x="0" y="648818"/>
                  </a:cubicBezTo>
                  <a:lnTo>
                    <a:pt x="0" y="45224"/>
                  </a:lnTo>
                  <a:cubicBezTo>
                    <a:pt x="0" y="20247"/>
                    <a:pt x="20247" y="0"/>
                    <a:pt x="45224" y="0"/>
                  </a:cubicBezTo>
                  <a:close/>
                </a:path>
              </a:pathLst>
            </a:custGeom>
            <a:solidFill>
              <a:srgbClr val="FFF8ED"/>
            </a:solidFill>
            <a:ln w="28575" cap="sq">
              <a:solidFill>
                <a:srgbClr val="000001"/>
              </a:solidFill>
              <a:prstDash val="solid"/>
              <a:miter/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0" y="-9525"/>
              <a:ext cx="1099913" cy="703567"/>
            </a:xfrm>
            <a:prstGeom prst="rect">
              <a:avLst/>
            </a:prstGeom>
          </p:spPr>
          <p:txBody>
            <a:bodyPr lIns="52945" tIns="52945" rIns="52945" bIns="52945" rtlCol="0" anchor="ctr"/>
            <a:lstStyle/>
            <a:p>
              <a:pPr algn="ctr">
                <a:lnSpc>
                  <a:spcPts val="1768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2775599" y="4206863"/>
            <a:ext cx="3028256" cy="1918769"/>
            <a:chOff x="0" y="0"/>
            <a:chExt cx="1099913" cy="69692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099913" cy="696929"/>
            </a:xfrm>
            <a:custGeom>
              <a:avLst/>
              <a:gdLst/>
              <a:ahLst/>
              <a:cxnLst/>
              <a:rect l="l" t="t" r="r" b="b"/>
              <a:pathLst>
                <a:path w="1099913" h="696929">
                  <a:moveTo>
                    <a:pt x="45224" y="0"/>
                  </a:moveTo>
                  <a:lnTo>
                    <a:pt x="1054689" y="0"/>
                  </a:lnTo>
                  <a:cubicBezTo>
                    <a:pt x="1079666" y="0"/>
                    <a:pt x="1099913" y="20247"/>
                    <a:pt x="1099913" y="45224"/>
                  </a:cubicBezTo>
                  <a:lnTo>
                    <a:pt x="1099913" y="651705"/>
                  </a:lnTo>
                  <a:cubicBezTo>
                    <a:pt x="1099913" y="676681"/>
                    <a:pt x="1079666" y="696929"/>
                    <a:pt x="1054689" y="696929"/>
                  </a:cubicBezTo>
                  <a:lnTo>
                    <a:pt x="45224" y="696929"/>
                  </a:lnTo>
                  <a:cubicBezTo>
                    <a:pt x="20247" y="696929"/>
                    <a:pt x="0" y="676681"/>
                    <a:pt x="0" y="651705"/>
                  </a:cubicBezTo>
                  <a:lnTo>
                    <a:pt x="0" y="45224"/>
                  </a:lnTo>
                  <a:cubicBezTo>
                    <a:pt x="0" y="20247"/>
                    <a:pt x="20247" y="0"/>
                    <a:pt x="45224" y="0"/>
                  </a:cubicBezTo>
                  <a:close/>
                </a:path>
              </a:pathLst>
            </a:custGeom>
            <a:solidFill>
              <a:srgbClr val="000001"/>
            </a:solidFill>
            <a:ln w="9525" cap="sq">
              <a:solidFill>
                <a:srgbClr val="000001"/>
              </a:solidFill>
              <a:prstDash val="solid"/>
              <a:miter/>
            </a:ln>
          </p:spPr>
        </p:sp>
        <p:sp>
          <p:nvSpPr>
            <p:cNvPr id="31" name="TextBox 31"/>
            <p:cNvSpPr txBox="1"/>
            <p:nvPr/>
          </p:nvSpPr>
          <p:spPr>
            <a:xfrm>
              <a:off x="0" y="-9525"/>
              <a:ext cx="1099913" cy="706454"/>
            </a:xfrm>
            <a:prstGeom prst="rect">
              <a:avLst/>
            </a:prstGeom>
          </p:spPr>
          <p:txBody>
            <a:bodyPr lIns="52945" tIns="52945" rIns="52945" bIns="52945" rtlCol="0" anchor="ctr"/>
            <a:lstStyle/>
            <a:p>
              <a:pPr algn="ctr">
                <a:lnSpc>
                  <a:spcPts val="1768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2726714" y="4161368"/>
            <a:ext cx="3028256" cy="1910822"/>
            <a:chOff x="0" y="0"/>
            <a:chExt cx="1099913" cy="694042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099913" cy="694042"/>
            </a:xfrm>
            <a:custGeom>
              <a:avLst/>
              <a:gdLst/>
              <a:ahLst/>
              <a:cxnLst/>
              <a:rect l="l" t="t" r="r" b="b"/>
              <a:pathLst>
                <a:path w="1099913" h="694042">
                  <a:moveTo>
                    <a:pt x="45224" y="0"/>
                  </a:moveTo>
                  <a:lnTo>
                    <a:pt x="1054689" y="0"/>
                  </a:lnTo>
                  <a:cubicBezTo>
                    <a:pt x="1079666" y="0"/>
                    <a:pt x="1099913" y="20247"/>
                    <a:pt x="1099913" y="45224"/>
                  </a:cubicBezTo>
                  <a:lnTo>
                    <a:pt x="1099913" y="648818"/>
                  </a:lnTo>
                  <a:cubicBezTo>
                    <a:pt x="1099913" y="673795"/>
                    <a:pt x="1079666" y="694042"/>
                    <a:pt x="1054689" y="694042"/>
                  </a:cubicBezTo>
                  <a:lnTo>
                    <a:pt x="45224" y="694042"/>
                  </a:lnTo>
                  <a:cubicBezTo>
                    <a:pt x="20247" y="694042"/>
                    <a:pt x="0" y="673795"/>
                    <a:pt x="0" y="648818"/>
                  </a:cubicBezTo>
                  <a:lnTo>
                    <a:pt x="0" y="45224"/>
                  </a:lnTo>
                  <a:cubicBezTo>
                    <a:pt x="0" y="20247"/>
                    <a:pt x="20247" y="0"/>
                    <a:pt x="45224" y="0"/>
                  </a:cubicBezTo>
                  <a:close/>
                </a:path>
              </a:pathLst>
            </a:custGeom>
            <a:solidFill>
              <a:srgbClr val="FFF8ED"/>
            </a:solidFill>
            <a:ln w="28575" cap="sq">
              <a:solidFill>
                <a:srgbClr val="000001"/>
              </a:solidFill>
              <a:prstDash val="solid"/>
              <a:miter/>
            </a:ln>
          </p:spPr>
        </p:sp>
        <p:sp>
          <p:nvSpPr>
            <p:cNvPr id="34" name="TextBox 34"/>
            <p:cNvSpPr txBox="1"/>
            <p:nvPr/>
          </p:nvSpPr>
          <p:spPr>
            <a:xfrm>
              <a:off x="0" y="-9525"/>
              <a:ext cx="1099913" cy="703567"/>
            </a:xfrm>
            <a:prstGeom prst="rect">
              <a:avLst/>
            </a:prstGeom>
          </p:spPr>
          <p:txBody>
            <a:bodyPr lIns="52945" tIns="52945" rIns="52945" bIns="52945" rtlCol="0" anchor="ctr"/>
            <a:lstStyle/>
            <a:p>
              <a:pPr algn="ctr">
                <a:lnSpc>
                  <a:spcPts val="1768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9273232" y="4206863"/>
            <a:ext cx="3028256" cy="1918769"/>
            <a:chOff x="0" y="0"/>
            <a:chExt cx="1099913" cy="696929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1099913" cy="696929"/>
            </a:xfrm>
            <a:custGeom>
              <a:avLst/>
              <a:gdLst/>
              <a:ahLst/>
              <a:cxnLst/>
              <a:rect l="l" t="t" r="r" b="b"/>
              <a:pathLst>
                <a:path w="1099913" h="696929">
                  <a:moveTo>
                    <a:pt x="45224" y="0"/>
                  </a:moveTo>
                  <a:lnTo>
                    <a:pt x="1054689" y="0"/>
                  </a:lnTo>
                  <a:cubicBezTo>
                    <a:pt x="1079666" y="0"/>
                    <a:pt x="1099913" y="20247"/>
                    <a:pt x="1099913" y="45224"/>
                  </a:cubicBezTo>
                  <a:lnTo>
                    <a:pt x="1099913" y="651705"/>
                  </a:lnTo>
                  <a:cubicBezTo>
                    <a:pt x="1099913" y="676681"/>
                    <a:pt x="1079666" y="696929"/>
                    <a:pt x="1054689" y="696929"/>
                  </a:cubicBezTo>
                  <a:lnTo>
                    <a:pt x="45224" y="696929"/>
                  </a:lnTo>
                  <a:cubicBezTo>
                    <a:pt x="20247" y="696929"/>
                    <a:pt x="0" y="676681"/>
                    <a:pt x="0" y="651705"/>
                  </a:cubicBezTo>
                  <a:lnTo>
                    <a:pt x="0" y="45224"/>
                  </a:lnTo>
                  <a:cubicBezTo>
                    <a:pt x="0" y="20247"/>
                    <a:pt x="20247" y="0"/>
                    <a:pt x="45224" y="0"/>
                  </a:cubicBezTo>
                  <a:close/>
                </a:path>
              </a:pathLst>
            </a:custGeom>
            <a:solidFill>
              <a:srgbClr val="000001"/>
            </a:solidFill>
            <a:ln w="9525" cap="sq">
              <a:solidFill>
                <a:srgbClr val="000001"/>
              </a:solidFill>
              <a:prstDash val="solid"/>
              <a:miter/>
            </a:ln>
          </p:spPr>
        </p:sp>
        <p:sp>
          <p:nvSpPr>
            <p:cNvPr id="37" name="TextBox 37"/>
            <p:cNvSpPr txBox="1"/>
            <p:nvPr/>
          </p:nvSpPr>
          <p:spPr>
            <a:xfrm>
              <a:off x="0" y="-9525"/>
              <a:ext cx="1099913" cy="706454"/>
            </a:xfrm>
            <a:prstGeom prst="rect">
              <a:avLst/>
            </a:prstGeom>
          </p:spPr>
          <p:txBody>
            <a:bodyPr lIns="52945" tIns="52945" rIns="52945" bIns="52945" rtlCol="0" anchor="ctr"/>
            <a:lstStyle/>
            <a:p>
              <a:pPr algn="ctr">
                <a:lnSpc>
                  <a:spcPts val="1768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9224348" y="4161368"/>
            <a:ext cx="3028256" cy="1910822"/>
            <a:chOff x="0" y="0"/>
            <a:chExt cx="1099913" cy="694042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1099913" cy="694042"/>
            </a:xfrm>
            <a:custGeom>
              <a:avLst/>
              <a:gdLst/>
              <a:ahLst/>
              <a:cxnLst/>
              <a:rect l="l" t="t" r="r" b="b"/>
              <a:pathLst>
                <a:path w="1099913" h="694042">
                  <a:moveTo>
                    <a:pt x="45224" y="0"/>
                  </a:moveTo>
                  <a:lnTo>
                    <a:pt x="1054689" y="0"/>
                  </a:lnTo>
                  <a:cubicBezTo>
                    <a:pt x="1079666" y="0"/>
                    <a:pt x="1099913" y="20247"/>
                    <a:pt x="1099913" y="45224"/>
                  </a:cubicBezTo>
                  <a:lnTo>
                    <a:pt x="1099913" y="648818"/>
                  </a:lnTo>
                  <a:cubicBezTo>
                    <a:pt x="1099913" y="673795"/>
                    <a:pt x="1079666" y="694042"/>
                    <a:pt x="1054689" y="694042"/>
                  </a:cubicBezTo>
                  <a:lnTo>
                    <a:pt x="45224" y="694042"/>
                  </a:lnTo>
                  <a:cubicBezTo>
                    <a:pt x="20247" y="694042"/>
                    <a:pt x="0" y="673795"/>
                    <a:pt x="0" y="648818"/>
                  </a:cubicBezTo>
                  <a:lnTo>
                    <a:pt x="0" y="45224"/>
                  </a:lnTo>
                  <a:cubicBezTo>
                    <a:pt x="0" y="20247"/>
                    <a:pt x="20247" y="0"/>
                    <a:pt x="45224" y="0"/>
                  </a:cubicBezTo>
                  <a:close/>
                </a:path>
              </a:pathLst>
            </a:custGeom>
            <a:solidFill>
              <a:srgbClr val="FFF8ED"/>
            </a:solidFill>
            <a:ln w="28575" cap="sq">
              <a:solidFill>
                <a:srgbClr val="000001"/>
              </a:solidFill>
              <a:prstDash val="solid"/>
              <a:miter/>
            </a:ln>
          </p:spPr>
        </p:sp>
        <p:sp>
          <p:nvSpPr>
            <p:cNvPr id="40" name="TextBox 40"/>
            <p:cNvSpPr txBox="1"/>
            <p:nvPr/>
          </p:nvSpPr>
          <p:spPr>
            <a:xfrm>
              <a:off x="0" y="-9525"/>
              <a:ext cx="1099913" cy="703567"/>
            </a:xfrm>
            <a:prstGeom prst="rect">
              <a:avLst/>
            </a:prstGeom>
          </p:spPr>
          <p:txBody>
            <a:bodyPr lIns="52945" tIns="52945" rIns="52945" bIns="52945" rtlCol="0" anchor="ctr"/>
            <a:lstStyle/>
            <a:p>
              <a:pPr algn="ctr">
                <a:lnSpc>
                  <a:spcPts val="1768"/>
                </a:lnSpc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12494656" y="4206863"/>
            <a:ext cx="3028256" cy="1918769"/>
            <a:chOff x="0" y="0"/>
            <a:chExt cx="1099913" cy="696929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1099913" cy="696929"/>
            </a:xfrm>
            <a:custGeom>
              <a:avLst/>
              <a:gdLst/>
              <a:ahLst/>
              <a:cxnLst/>
              <a:rect l="l" t="t" r="r" b="b"/>
              <a:pathLst>
                <a:path w="1099913" h="696929">
                  <a:moveTo>
                    <a:pt x="45224" y="0"/>
                  </a:moveTo>
                  <a:lnTo>
                    <a:pt x="1054689" y="0"/>
                  </a:lnTo>
                  <a:cubicBezTo>
                    <a:pt x="1079666" y="0"/>
                    <a:pt x="1099913" y="20247"/>
                    <a:pt x="1099913" y="45224"/>
                  </a:cubicBezTo>
                  <a:lnTo>
                    <a:pt x="1099913" y="651705"/>
                  </a:lnTo>
                  <a:cubicBezTo>
                    <a:pt x="1099913" y="676681"/>
                    <a:pt x="1079666" y="696929"/>
                    <a:pt x="1054689" y="696929"/>
                  </a:cubicBezTo>
                  <a:lnTo>
                    <a:pt x="45224" y="696929"/>
                  </a:lnTo>
                  <a:cubicBezTo>
                    <a:pt x="20247" y="696929"/>
                    <a:pt x="0" y="676681"/>
                    <a:pt x="0" y="651705"/>
                  </a:cubicBezTo>
                  <a:lnTo>
                    <a:pt x="0" y="45224"/>
                  </a:lnTo>
                  <a:cubicBezTo>
                    <a:pt x="0" y="20247"/>
                    <a:pt x="20247" y="0"/>
                    <a:pt x="45224" y="0"/>
                  </a:cubicBezTo>
                  <a:close/>
                </a:path>
              </a:pathLst>
            </a:custGeom>
            <a:solidFill>
              <a:srgbClr val="000001"/>
            </a:solidFill>
            <a:ln w="9525" cap="sq">
              <a:solidFill>
                <a:srgbClr val="000001"/>
              </a:solidFill>
              <a:prstDash val="solid"/>
              <a:miter/>
            </a:ln>
          </p:spPr>
        </p:sp>
        <p:sp>
          <p:nvSpPr>
            <p:cNvPr id="43" name="TextBox 43"/>
            <p:cNvSpPr txBox="1"/>
            <p:nvPr/>
          </p:nvSpPr>
          <p:spPr>
            <a:xfrm>
              <a:off x="0" y="-9525"/>
              <a:ext cx="1099913" cy="706454"/>
            </a:xfrm>
            <a:prstGeom prst="rect">
              <a:avLst/>
            </a:prstGeom>
          </p:spPr>
          <p:txBody>
            <a:bodyPr lIns="52945" tIns="52945" rIns="52945" bIns="52945" rtlCol="0" anchor="ctr"/>
            <a:lstStyle/>
            <a:p>
              <a:pPr algn="ctr">
                <a:lnSpc>
                  <a:spcPts val="1768"/>
                </a:lnSpc>
              </a:pPr>
              <a:endParaRPr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12445771" y="4161368"/>
            <a:ext cx="3028256" cy="1910822"/>
            <a:chOff x="0" y="0"/>
            <a:chExt cx="1099913" cy="694042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1099913" cy="694042"/>
            </a:xfrm>
            <a:custGeom>
              <a:avLst/>
              <a:gdLst/>
              <a:ahLst/>
              <a:cxnLst/>
              <a:rect l="l" t="t" r="r" b="b"/>
              <a:pathLst>
                <a:path w="1099913" h="694042">
                  <a:moveTo>
                    <a:pt x="45224" y="0"/>
                  </a:moveTo>
                  <a:lnTo>
                    <a:pt x="1054689" y="0"/>
                  </a:lnTo>
                  <a:cubicBezTo>
                    <a:pt x="1079666" y="0"/>
                    <a:pt x="1099913" y="20247"/>
                    <a:pt x="1099913" y="45224"/>
                  </a:cubicBezTo>
                  <a:lnTo>
                    <a:pt x="1099913" y="648818"/>
                  </a:lnTo>
                  <a:cubicBezTo>
                    <a:pt x="1099913" y="673795"/>
                    <a:pt x="1079666" y="694042"/>
                    <a:pt x="1054689" y="694042"/>
                  </a:cubicBezTo>
                  <a:lnTo>
                    <a:pt x="45224" y="694042"/>
                  </a:lnTo>
                  <a:cubicBezTo>
                    <a:pt x="20247" y="694042"/>
                    <a:pt x="0" y="673795"/>
                    <a:pt x="0" y="648818"/>
                  </a:cubicBezTo>
                  <a:lnTo>
                    <a:pt x="0" y="45224"/>
                  </a:lnTo>
                  <a:cubicBezTo>
                    <a:pt x="0" y="20247"/>
                    <a:pt x="20247" y="0"/>
                    <a:pt x="45224" y="0"/>
                  </a:cubicBezTo>
                  <a:close/>
                </a:path>
              </a:pathLst>
            </a:custGeom>
            <a:solidFill>
              <a:srgbClr val="FFF8ED"/>
            </a:solidFill>
            <a:ln w="28575" cap="sq">
              <a:solidFill>
                <a:srgbClr val="000001"/>
              </a:solidFill>
              <a:prstDash val="solid"/>
              <a:miter/>
            </a:ln>
          </p:spPr>
        </p:sp>
        <p:sp>
          <p:nvSpPr>
            <p:cNvPr id="46" name="TextBox 46"/>
            <p:cNvSpPr txBox="1"/>
            <p:nvPr/>
          </p:nvSpPr>
          <p:spPr>
            <a:xfrm>
              <a:off x="0" y="-28575"/>
              <a:ext cx="1099913" cy="722617"/>
            </a:xfrm>
            <a:prstGeom prst="rect">
              <a:avLst/>
            </a:prstGeom>
          </p:spPr>
          <p:txBody>
            <a:bodyPr lIns="52945" tIns="52945" rIns="52945" bIns="52945" rtlCol="0" anchor="ctr"/>
            <a:lstStyle/>
            <a:p>
              <a:pPr marL="0" lvl="0" indent="0" algn="ctr">
                <a:lnSpc>
                  <a:spcPts val="1945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6051809" y="4206863"/>
            <a:ext cx="3028256" cy="1918769"/>
            <a:chOff x="0" y="0"/>
            <a:chExt cx="1099913" cy="696929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1099913" cy="696929"/>
            </a:xfrm>
            <a:custGeom>
              <a:avLst/>
              <a:gdLst/>
              <a:ahLst/>
              <a:cxnLst/>
              <a:rect l="l" t="t" r="r" b="b"/>
              <a:pathLst>
                <a:path w="1099913" h="696929">
                  <a:moveTo>
                    <a:pt x="45224" y="0"/>
                  </a:moveTo>
                  <a:lnTo>
                    <a:pt x="1054689" y="0"/>
                  </a:lnTo>
                  <a:cubicBezTo>
                    <a:pt x="1079666" y="0"/>
                    <a:pt x="1099913" y="20247"/>
                    <a:pt x="1099913" y="45224"/>
                  </a:cubicBezTo>
                  <a:lnTo>
                    <a:pt x="1099913" y="651705"/>
                  </a:lnTo>
                  <a:cubicBezTo>
                    <a:pt x="1099913" y="676681"/>
                    <a:pt x="1079666" y="696929"/>
                    <a:pt x="1054689" y="696929"/>
                  </a:cubicBezTo>
                  <a:lnTo>
                    <a:pt x="45224" y="696929"/>
                  </a:lnTo>
                  <a:cubicBezTo>
                    <a:pt x="20247" y="696929"/>
                    <a:pt x="0" y="676681"/>
                    <a:pt x="0" y="651705"/>
                  </a:cubicBezTo>
                  <a:lnTo>
                    <a:pt x="0" y="45224"/>
                  </a:lnTo>
                  <a:cubicBezTo>
                    <a:pt x="0" y="20247"/>
                    <a:pt x="20247" y="0"/>
                    <a:pt x="45224" y="0"/>
                  </a:cubicBezTo>
                  <a:close/>
                </a:path>
              </a:pathLst>
            </a:custGeom>
            <a:solidFill>
              <a:srgbClr val="000001"/>
            </a:solidFill>
            <a:ln w="9525" cap="sq">
              <a:solidFill>
                <a:srgbClr val="000001"/>
              </a:solidFill>
              <a:prstDash val="solid"/>
              <a:miter/>
            </a:ln>
          </p:spPr>
        </p:sp>
        <p:sp>
          <p:nvSpPr>
            <p:cNvPr id="49" name="TextBox 49"/>
            <p:cNvSpPr txBox="1"/>
            <p:nvPr/>
          </p:nvSpPr>
          <p:spPr>
            <a:xfrm>
              <a:off x="0" y="-9525"/>
              <a:ext cx="1099913" cy="706454"/>
            </a:xfrm>
            <a:prstGeom prst="rect">
              <a:avLst/>
            </a:prstGeom>
          </p:spPr>
          <p:txBody>
            <a:bodyPr lIns="52945" tIns="52945" rIns="52945" bIns="52945" rtlCol="0" anchor="ctr"/>
            <a:lstStyle/>
            <a:p>
              <a:pPr algn="ctr">
                <a:lnSpc>
                  <a:spcPts val="1768"/>
                </a:lnSpc>
              </a:pPr>
              <a:endParaRPr/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6002924" y="4161368"/>
            <a:ext cx="3028256" cy="1910822"/>
            <a:chOff x="0" y="0"/>
            <a:chExt cx="1099913" cy="694042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1099913" cy="694042"/>
            </a:xfrm>
            <a:custGeom>
              <a:avLst/>
              <a:gdLst/>
              <a:ahLst/>
              <a:cxnLst/>
              <a:rect l="l" t="t" r="r" b="b"/>
              <a:pathLst>
                <a:path w="1099913" h="694042">
                  <a:moveTo>
                    <a:pt x="45224" y="0"/>
                  </a:moveTo>
                  <a:lnTo>
                    <a:pt x="1054689" y="0"/>
                  </a:lnTo>
                  <a:cubicBezTo>
                    <a:pt x="1079666" y="0"/>
                    <a:pt x="1099913" y="20247"/>
                    <a:pt x="1099913" y="45224"/>
                  </a:cubicBezTo>
                  <a:lnTo>
                    <a:pt x="1099913" y="648818"/>
                  </a:lnTo>
                  <a:cubicBezTo>
                    <a:pt x="1099913" y="673795"/>
                    <a:pt x="1079666" y="694042"/>
                    <a:pt x="1054689" y="694042"/>
                  </a:cubicBezTo>
                  <a:lnTo>
                    <a:pt x="45224" y="694042"/>
                  </a:lnTo>
                  <a:cubicBezTo>
                    <a:pt x="20247" y="694042"/>
                    <a:pt x="0" y="673795"/>
                    <a:pt x="0" y="648818"/>
                  </a:cubicBezTo>
                  <a:lnTo>
                    <a:pt x="0" y="45224"/>
                  </a:lnTo>
                  <a:cubicBezTo>
                    <a:pt x="0" y="20247"/>
                    <a:pt x="20247" y="0"/>
                    <a:pt x="45224" y="0"/>
                  </a:cubicBezTo>
                  <a:close/>
                </a:path>
              </a:pathLst>
            </a:custGeom>
            <a:solidFill>
              <a:srgbClr val="FFF8ED"/>
            </a:solidFill>
            <a:ln w="28575" cap="sq">
              <a:solidFill>
                <a:srgbClr val="000001"/>
              </a:solidFill>
              <a:prstDash val="solid"/>
              <a:miter/>
            </a:ln>
          </p:spPr>
        </p:sp>
        <p:sp>
          <p:nvSpPr>
            <p:cNvPr id="52" name="TextBox 52"/>
            <p:cNvSpPr txBox="1"/>
            <p:nvPr/>
          </p:nvSpPr>
          <p:spPr>
            <a:xfrm>
              <a:off x="0" y="-9525"/>
              <a:ext cx="1099913" cy="703567"/>
            </a:xfrm>
            <a:prstGeom prst="rect">
              <a:avLst/>
            </a:prstGeom>
          </p:spPr>
          <p:txBody>
            <a:bodyPr lIns="52945" tIns="52945" rIns="52945" bIns="52945" rtlCol="0" anchor="ctr"/>
            <a:lstStyle/>
            <a:p>
              <a:pPr algn="ctr">
                <a:lnSpc>
                  <a:spcPts val="1768"/>
                </a:lnSpc>
              </a:pPr>
              <a:endParaRPr/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6051809" y="6511956"/>
            <a:ext cx="3028256" cy="1918769"/>
            <a:chOff x="0" y="0"/>
            <a:chExt cx="1099913" cy="696929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1099913" cy="696929"/>
            </a:xfrm>
            <a:custGeom>
              <a:avLst/>
              <a:gdLst/>
              <a:ahLst/>
              <a:cxnLst/>
              <a:rect l="l" t="t" r="r" b="b"/>
              <a:pathLst>
                <a:path w="1099913" h="696929">
                  <a:moveTo>
                    <a:pt x="45224" y="0"/>
                  </a:moveTo>
                  <a:lnTo>
                    <a:pt x="1054689" y="0"/>
                  </a:lnTo>
                  <a:cubicBezTo>
                    <a:pt x="1079666" y="0"/>
                    <a:pt x="1099913" y="20247"/>
                    <a:pt x="1099913" y="45224"/>
                  </a:cubicBezTo>
                  <a:lnTo>
                    <a:pt x="1099913" y="651705"/>
                  </a:lnTo>
                  <a:cubicBezTo>
                    <a:pt x="1099913" y="676681"/>
                    <a:pt x="1079666" y="696929"/>
                    <a:pt x="1054689" y="696929"/>
                  </a:cubicBezTo>
                  <a:lnTo>
                    <a:pt x="45224" y="696929"/>
                  </a:lnTo>
                  <a:cubicBezTo>
                    <a:pt x="20247" y="696929"/>
                    <a:pt x="0" y="676681"/>
                    <a:pt x="0" y="651705"/>
                  </a:cubicBezTo>
                  <a:lnTo>
                    <a:pt x="0" y="45224"/>
                  </a:lnTo>
                  <a:cubicBezTo>
                    <a:pt x="0" y="20247"/>
                    <a:pt x="20247" y="0"/>
                    <a:pt x="45224" y="0"/>
                  </a:cubicBezTo>
                  <a:close/>
                </a:path>
              </a:pathLst>
            </a:custGeom>
            <a:solidFill>
              <a:srgbClr val="000001"/>
            </a:solidFill>
            <a:ln w="9525" cap="sq">
              <a:solidFill>
                <a:srgbClr val="000001"/>
              </a:solidFill>
              <a:prstDash val="solid"/>
              <a:miter/>
            </a:ln>
          </p:spPr>
        </p:sp>
        <p:sp>
          <p:nvSpPr>
            <p:cNvPr id="55" name="TextBox 55"/>
            <p:cNvSpPr txBox="1"/>
            <p:nvPr/>
          </p:nvSpPr>
          <p:spPr>
            <a:xfrm>
              <a:off x="0" y="-9525"/>
              <a:ext cx="1099913" cy="706454"/>
            </a:xfrm>
            <a:prstGeom prst="rect">
              <a:avLst/>
            </a:prstGeom>
          </p:spPr>
          <p:txBody>
            <a:bodyPr lIns="52945" tIns="52945" rIns="52945" bIns="52945" rtlCol="0" anchor="ctr"/>
            <a:lstStyle/>
            <a:p>
              <a:pPr algn="ctr">
                <a:lnSpc>
                  <a:spcPts val="1768"/>
                </a:lnSpc>
              </a:pPr>
              <a:endParaRPr/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6002924" y="6466460"/>
            <a:ext cx="3028256" cy="1910822"/>
            <a:chOff x="0" y="0"/>
            <a:chExt cx="1099913" cy="694042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1099913" cy="694042"/>
            </a:xfrm>
            <a:custGeom>
              <a:avLst/>
              <a:gdLst/>
              <a:ahLst/>
              <a:cxnLst/>
              <a:rect l="l" t="t" r="r" b="b"/>
              <a:pathLst>
                <a:path w="1099913" h="694042">
                  <a:moveTo>
                    <a:pt x="45224" y="0"/>
                  </a:moveTo>
                  <a:lnTo>
                    <a:pt x="1054689" y="0"/>
                  </a:lnTo>
                  <a:cubicBezTo>
                    <a:pt x="1079666" y="0"/>
                    <a:pt x="1099913" y="20247"/>
                    <a:pt x="1099913" y="45224"/>
                  </a:cubicBezTo>
                  <a:lnTo>
                    <a:pt x="1099913" y="648818"/>
                  </a:lnTo>
                  <a:cubicBezTo>
                    <a:pt x="1099913" y="673795"/>
                    <a:pt x="1079666" y="694042"/>
                    <a:pt x="1054689" y="694042"/>
                  </a:cubicBezTo>
                  <a:lnTo>
                    <a:pt x="45224" y="694042"/>
                  </a:lnTo>
                  <a:cubicBezTo>
                    <a:pt x="20247" y="694042"/>
                    <a:pt x="0" y="673795"/>
                    <a:pt x="0" y="648818"/>
                  </a:cubicBezTo>
                  <a:lnTo>
                    <a:pt x="0" y="45224"/>
                  </a:lnTo>
                  <a:cubicBezTo>
                    <a:pt x="0" y="20247"/>
                    <a:pt x="20247" y="0"/>
                    <a:pt x="45224" y="0"/>
                  </a:cubicBezTo>
                  <a:close/>
                </a:path>
              </a:pathLst>
            </a:custGeom>
            <a:solidFill>
              <a:srgbClr val="FFF8ED"/>
            </a:solidFill>
            <a:ln w="28575" cap="sq">
              <a:solidFill>
                <a:srgbClr val="000001"/>
              </a:solidFill>
              <a:prstDash val="solid"/>
              <a:miter/>
            </a:ln>
          </p:spPr>
        </p:sp>
        <p:sp>
          <p:nvSpPr>
            <p:cNvPr id="58" name="TextBox 58"/>
            <p:cNvSpPr txBox="1"/>
            <p:nvPr/>
          </p:nvSpPr>
          <p:spPr>
            <a:xfrm>
              <a:off x="0" y="-9525"/>
              <a:ext cx="1099913" cy="703567"/>
            </a:xfrm>
            <a:prstGeom prst="rect">
              <a:avLst/>
            </a:prstGeom>
          </p:spPr>
          <p:txBody>
            <a:bodyPr lIns="52945" tIns="52945" rIns="52945" bIns="52945" rtlCol="0" anchor="ctr"/>
            <a:lstStyle/>
            <a:p>
              <a:pPr algn="ctr">
                <a:lnSpc>
                  <a:spcPts val="1768"/>
                </a:lnSpc>
              </a:pPr>
              <a:endParaRPr/>
            </a:p>
          </p:txBody>
        </p:sp>
      </p:grpSp>
      <p:grpSp>
        <p:nvGrpSpPr>
          <p:cNvPr id="59" name="Group 59"/>
          <p:cNvGrpSpPr/>
          <p:nvPr/>
        </p:nvGrpSpPr>
        <p:grpSpPr>
          <a:xfrm>
            <a:off x="9328019" y="6511956"/>
            <a:ext cx="3028256" cy="1918769"/>
            <a:chOff x="0" y="0"/>
            <a:chExt cx="1099913" cy="696929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1099913" cy="696929"/>
            </a:xfrm>
            <a:custGeom>
              <a:avLst/>
              <a:gdLst/>
              <a:ahLst/>
              <a:cxnLst/>
              <a:rect l="l" t="t" r="r" b="b"/>
              <a:pathLst>
                <a:path w="1099913" h="696929">
                  <a:moveTo>
                    <a:pt x="45224" y="0"/>
                  </a:moveTo>
                  <a:lnTo>
                    <a:pt x="1054689" y="0"/>
                  </a:lnTo>
                  <a:cubicBezTo>
                    <a:pt x="1079666" y="0"/>
                    <a:pt x="1099913" y="20247"/>
                    <a:pt x="1099913" y="45224"/>
                  </a:cubicBezTo>
                  <a:lnTo>
                    <a:pt x="1099913" y="651705"/>
                  </a:lnTo>
                  <a:cubicBezTo>
                    <a:pt x="1099913" y="676681"/>
                    <a:pt x="1079666" y="696929"/>
                    <a:pt x="1054689" y="696929"/>
                  </a:cubicBezTo>
                  <a:lnTo>
                    <a:pt x="45224" y="696929"/>
                  </a:lnTo>
                  <a:cubicBezTo>
                    <a:pt x="20247" y="696929"/>
                    <a:pt x="0" y="676681"/>
                    <a:pt x="0" y="651705"/>
                  </a:cubicBezTo>
                  <a:lnTo>
                    <a:pt x="0" y="45224"/>
                  </a:lnTo>
                  <a:cubicBezTo>
                    <a:pt x="0" y="20247"/>
                    <a:pt x="20247" y="0"/>
                    <a:pt x="45224" y="0"/>
                  </a:cubicBezTo>
                  <a:close/>
                </a:path>
              </a:pathLst>
            </a:custGeom>
            <a:solidFill>
              <a:srgbClr val="000001"/>
            </a:solidFill>
            <a:ln w="9525" cap="sq">
              <a:solidFill>
                <a:srgbClr val="000001"/>
              </a:solidFill>
              <a:prstDash val="solid"/>
              <a:miter/>
            </a:ln>
          </p:spPr>
        </p:sp>
        <p:sp>
          <p:nvSpPr>
            <p:cNvPr id="61" name="TextBox 61"/>
            <p:cNvSpPr txBox="1"/>
            <p:nvPr/>
          </p:nvSpPr>
          <p:spPr>
            <a:xfrm>
              <a:off x="0" y="-9525"/>
              <a:ext cx="1099913" cy="706454"/>
            </a:xfrm>
            <a:prstGeom prst="rect">
              <a:avLst/>
            </a:prstGeom>
          </p:spPr>
          <p:txBody>
            <a:bodyPr lIns="52945" tIns="52945" rIns="52945" bIns="52945" rtlCol="0" anchor="ctr"/>
            <a:lstStyle/>
            <a:p>
              <a:pPr algn="ctr">
                <a:lnSpc>
                  <a:spcPts val="1768"/>
                </a:lnSpc>
              </a:pPr>
              <a:endParaRPr/>
            </a:p>
          </p:txBody>
        </p:sp>
      </p:grpSp>
      <p:grpSp>
        <p:nvGrpSpPr>
          <p:cNvPr id="62" name="Group 62"/>
          <p:cNvGrpSpPr/>
          <p:nvPr/>
        </p:nvGrpSpPr>
        <p:grpSpPr>
          <a:xfrm>
            <a:off x="9279134" y="6466460"/>
            <a:ext cx="3028256" cy="1910822"/>
            <a:chOff x="0" y="0"/>
            <a:chExt cx="1099913" cy="694042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1099913" cy="694042"/>
            </a:xfrm>
            <a:custGeom>
              <a:avLst/>
              <a:gdLst/>
              <a:ahLst/>
              <a:cxnLst/>
              <a:rect l="l" t="t" r="r" b="b"/>
              <a:pathLst>
                <a:path w="1099913" h="694042">
                  <a:moveTo>
                    <a:pt x="45224" y="0"/>
                  </a:moveTo>
                  <a:lnTo>
                    <a:pt x="1054689" y="0"/>
                  </a:lnTo>
                  <a:cubicBezTo>
                    <a:pt x="1079666" y="0"/>
                    <a:pt x="1099913" y="20247"/>
                    <a:pt x="1099913" y="45224"/>
                  </a:cubicBezTo>
                  <a:lnTo>
                    <a:pt x="1099913" y="648818"/>
                  </a:lnTo>
                  <a:cubicBezTo>
                    <a:pt x="1099913" y="673795"/>
                    <a:pt x="1079666" y="694042"/>
                    <a:pt x="1054689" y="694042"/>
                  </a:cubicBezTo>
                  <a:lnTo>
                    <a:pt x="45224" y="694042"/>
                  </a:lnTo>
                  <a:cubicBezTo>
                    <a:pt x="20247" y="694042"/>
                    <a:pt x="0" y="673795"/>
                    <a:pt x="0" y="648818"/>
                  </a:cubicBezTo>
                  <a:lnTo>
                    <a:pt x="0" y="45224"/>
                  </a:lnTo>
                  <a:cubicBezTo>
                    <a:pt x="0" y="20247"/>
                    <a:pt x="20247" y="0"/>
                    <a:pt x="45224" y="0"/>
                  </a:cubicBezTo>
                  <a:close/>
                </a:path>
              </a:pathLst>
            </a:custGeom>
            <a:solidFill>
              <a:srgbClr val="FFF8ED"/>
            </a:solidFill>
            <a:ln w="28575" cap="sq">
              <a:solidFill>
                <a:srgbClr val="000001"/>
              </a:solidFill>
              <a:prstDash val="solid"/>
              <a:miter/>
            </a:ln>
          </p:spPr>
        </p:sp>
        <p:sp>
          <p:nvSpPr>
            <p:cNvPr id="64" name="TextBox 64"/>
            <p:cNvSpPr txBox="1"/>
            <p:nvPr/>
          </p:nvSpPr>
          <p:spPr>
            <a:xfrm>
              <a:off x="0" y="-9525"/>
              <a:ext cx="1099913" cy="703567"/>
            </a:xfrm>
            <a:prstGeom prst="rect">
              <a:avLst/>
            </a:prstGeom>
          </p:spPr>
          <p:txBody>
            <a:bodyPr lIns="52945" tIns="52945" rIns="52945" bIns="52945" rtlCol="0" anchor="ctr"/>
            <a:lstStyle/>
            <a:p>
              <a:pPr algn="ctr">
                <a:lnSpc>
                  <a:spcPts val="1768"/>
                </a:lnSpc>
              </a:pPr>
              <a:endParaRPr/>
            </a:p>
          </p:txBody>
        </p:sp>
      </p:grpSp>
      <p:sp>
        <p:nvSpPr>
          <p:cNvPr id="65" name="Freeform 65"/>
          <p:cNvSpPr/>
          <p:nvPr/>
        </p:nvSpPr>
        <p:spPr>
          <a:xfrm>
            <a:off x="3670911" y="2122794"/>
            <a:ext cx="1102776" cy="1102776"/>
          </a:xfrm>
          <a:custGeom>
            <a:avLst/>
            <a:gdLst/>
            <a:ahLst/>
            <a:cxnLst/>
            <a:rect l="l" t="t" r="r" b="b"/>
            <a:pathLst>
              <a:path w="1102776" h="1102776">
                <a:moveTo>
                  <a:pt x="0" y="0"/>
                </a:moveTo>
                <a:lnTo>
                  <a:pt x="1102776" y="0"/>
                </a:lnTo>
                <a:lnTo>
                  <a:pt x="1102776" y="1102775"/>
                </a:lnTo>
                <a:lnTo>
                  <a:pt x="0" y="11027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6" name="Freeform 66"/>
          <p:cNvSpPr/>
          <p:nvPr/>
        </p:nvSpPr>
        <p:spPr>
          <a:xfrm>
            <a:off x="6904961" y="2122794"/>
            <a:ext cx="1134686" cy="1094972"/>
          </a:xfrm>
          <a:custGeom>
            <a:avLst/>
            <a:gdLst/>
            <a:ahLst/>
            <a:cxnLst/>
            <a:rect l="l" t="t" r="r" b="b"/>
            <a:pathLst>
              <a:path w="1134686" h="1094972">
                <a:moveTo>
                  <a:pt x="0" y="0"/>
                </a:moveTo>
                <a:lnTo>
                  <a:pt x="1134686" y="0"/>
                </a:lnTo>
                <a:lnTo>
                  <a:pt x="1134686" y="1094971"/>
                </a:lnTo>
                <a:lnTo>
                  <a:pt x="0" y="10949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7" name="Freeform 67"/>
          <p:cNvSpPr/>
          <p:nvPr/>
        </p:nvSpPr>
        <p:spPr>
          <a:xfrm>
            <a:off x="10171965" y="2133965"/>
            <a:ext cx="1141294" cy="1102776"/>
          </a:xfrm>
          <a:custGeom>
            <a:avLst/>
            <a:gdLst/>
            <a:ahLst/>
            <a:cxnLst/>
            <a:rect l="l" t="t" r="r" b="b"/>
            <a:pathLst>
              <a:path w="1141294" h="1102776">
                <a:moveTo>
                  <a:pt x="0" y="0"/>
                </a:moveTo>
                <a:lnTo>
                  <a:pt x="1141294" y="0"/>
                </a:lnTo>
                <a:lnTo>
                  <a:pt x="1141294" y="1102776"/>
                </a:lnTo>
                <a:lnTo>
                  <a:pt x="0" y="11027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8" name="Freeform 68"/>
          <p:cNvSpPr/>
          <p:nvPr/>
        </p:nvSpPr>
        <p:spPr>
          <a:xfrm>
            <a:off x="13397863" y="2122794"/>
            <a:ext cx="1103974" cy="1103974"/>
          </a:xfrm>
          <a:custGeom>
            <a:avLst/>
            <a:gdLst/>
            <a:ahLst/>
            <a:cxnLst/>
            <a:rect l="l" t="t" r="r" b="b"/>
            <a:pathLst>
              <a:path w="1103974" h="1103974">
                <a:moveTo>
                  <a:pt x="0" y="0"/>
                </a:moveTo>
                <a:lnTo>
                  <a:pt x="1103974" y="0"/>
                </a:lnTo>
                <a:lnTo>
                  <a:pt x="1103974" y="1103973"/>
                </a:lnTo>
                <a:lnTo>
                  <a:pt x="0" y="11039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9" name="Freeform 69"/>
          <p:cNvSpPr/>
          <p:nvPr/>
        </p:nvSpPr>
        <p:spPr>
          <a:xfrm>
            <a:off x="3636696" y="4376415"/>
            <a:ext cx="1118797" cy="1080657"/>
          </a:xfrm>
          <a:custGeom>
            <a:avLst/>
            <a:gdLst/>
            <a:ahLst/>
            <a:cxnLst/>
            <a:rect l="l" t="t" r="r" b="b"/>
            <a:pathLst>
              <a:path w="1118797" h="1080657">
                <a:moveTo>
                  <a:pt x="0" y="0"/>
                </a:moveTo>
                <a:lnTo>
                  <a:pt x="1118797" y="0"/>
                </a:lnTo>
                <a:lnTo>
                  <a:pt x="1118797" y="1080657"/>
                </a:lnTo>
                <a:lnTo>
                  <a:pt x="0" y="10806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0" name="Freeform 70"/>
          <p:cNvSpPr/>
          <p:nvPr/>
        </p:nvSpPr>
        <p:spPr>
          <a:xfrm>
            <a:off x="6806135" y="4470857"/>
            <a:ext cx="1485253" cy="991406"/>
          </a:xfrm>
          <a:custGeom>
            <a:avLst/>
            <a:gdLst/>
            <a:ahLst/>
            <a:cxnLst/>
            <a:rect l="l" t="t" r="r" b="b"/>
            <a:pathLst>
              <a:path w="1485253" h="991406">
                <a:moveTo>
                  <a:pt x="0" y="0"/>
                </a:moveTo>
                <a:lnTo>
                  <a:pt x="1485254" y="0"/>
                </a:lnTo>
                <a:lnTo>
                  <a:pt x="1485254" y="991406"/>
                </a:lnTo>
                <a:lnTo>
                  <a:pt x="0" y="99140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71" name="Freeform 71"/>
          <p:cNvSpPr/>
          <p:nvPr/>
        </p:nvSpPr>
        <p:spPr>
          <a:xfrm>
            <a:off x="10103855" y="4470857"/>
            <a:ext cx="1277514" cy="1053949"/>
          </a:xfrm>
          <a:custGeom>
            <a:avLst/>
            <a:gdLst/>
            <a:ahLst/>
            <a:cxnLst/>
            <a:rect l="l" t="t" r="r" b="b"/>
            <a:pathLst>
              <a:path w="1277514" h="1053949">
                <a:moveTo>
                  <a:pt x="0" y="0"/>
                </a:moveTo>
                <a:lnTo>
                  <a:pt x="1277514" y="0"/>
                </a:lnTo>
                <a:lnTo>
                  <a:pt x="1277514" y="1053949"/>
                </a:lnTo>
                <a:lnTo>
                  <a:pt x="0" y="105394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72" name="Freeform 72"/>
          <p:cNvSpPr/>
          <p:nvPr/>
        </p:nvSpPr>
        <p:spPr>
          <a:xfrm>
            <a:off x="13441561" y="4480635"/>
            <a:ext cx="1134447" cy="1049363"/>
          </a:xfrm>
          <a:custGeom>
            <a:avLst/>
            <a:gdLst/>
            <a:ahLst/>
            <a:cxnLst/>
            <a:rect l="l" t="t" r="r" b="b"/>
            <a:pathLst>
              <a:path w="1134447" h="1049363">
                <a:moveTo>
                  <a:pt x="0" y="0"/>
                </a:moveTo>
                <a:lnTo>
                  <a:pt x="1134446" y="0"/>
                </a:lnTo>
                <a:lnTo>
                  <a:pt x="1134446" y="1049363"/>
                </a:lnTo>
                <a:lnTo>
                  <a:pt x="0" y="104936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73" name="Freeform 73"/>
          <p:cNvSpPr/>
          <p:nvPr/>
        </p:nvSpPr>
        <p:spPr>
          <a:xfrm>
            <a:off x="6956140" y="6812760"/>
            <a:ext cx="1130098" cy="1080657"/>
          </a:xfrm>
          <a:custGeom>
            <a:avLst/>
            <a:gdLst/>
            <a:ahLst/>
            <a:cxnLst/>
            <a:rect l="l" t="t" r="r" b="b"/>
            <a:pathLst>
              <a:path w="1130098" h="1080657">
                <a:moveTo>
                  <a:pt x="0" y="0"/>
                </a:moveTo>
                <a:lnTo>
                  <a:pt x="1130098" y="0"/>
                </a:lnTo>
                <a:lnTo>
                  <a:pt x="1130098" y="1080657"/>
                </a:lnTo>
                <a:lnTo>
                  <a:pt x="0" y="108065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74" name="Freeform 74"/>
          <p:cNvSpPr/>
          <p:nvPr/>
        </p:nvSpPr>
        <p:spPr>
          <a:xfrm>
            <a:off x="10171965" y="6877397"/>
            <a:ext cx="1361186" cy="1088949"/>
          </a:xfrm>
          <a:custGeom>
            <a:avLst/>
            <a:gdLst/>
            <a:ahLst/>
            <a:cxnLst/>
            <a:rect l="l" t="t" r="r" b="b"/>
            <a:pathLst>
              <a:path w="1361186" h="1088949">
                <a:moveTo>
                  <a:pt x="0" y="0"/>
                </a:moveTo>
                <a:lnTo>
                  <a:pt x="1361186" y="0"/>
                </a:lnTo>
                <a:lnTo>
                  <a:pt x="1361186" y="1088949"/>
                </a:lnTo>
                <a:lnTo>
                  <a:pt x="0" y="108894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75" name="TextBox 75"/>
          <p:cNvSpPr txBox="1"/>
          <p:nvPr/>
        </p:nvSpPr>
        <p:spPr>
          <a:xfrm>
            <a:off x="3111452" y="3370612"/>
            <a:ext cx="2171866" cy="263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9"/>
              </a:lnSpc>
              <a:spcBef>
                <a:spcPct val="0"/>
              </a:spcBef>
            </a:pPr>
            <a:r>
              <a:rPr lang="en-US" sz="1545" b="1">
                <a:solidFill>
                  <a:srgbClr val="000001"/>
                </a:solidFill>
                <a:latin typeface="Arimo Bold"/>
                <a:ea typeface="Arimo Bold"/>
                <a:cs typeface="Arimo Bold"/>
                <a:sym typeface="Arimo Bold"/>
              </a:rPr>
              <a:t>Data and Space</a:t>
            </a:r>
          </a:p>
        </p:txBody>
      </p:sp>
      <p:sp>
        <p:nvSpPr>
          <p:cNvPr id="76" name="TextBox 76"/>
          <p:cNvSpPr txBox="1"/>
          <p:nvPr/>
        </p:nvSpPr>
        <p:spPr>
          <a:xfrm>
            <a:off x="9615029" y="3370612"/>
            <a:ext cx="2157396" cy="263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9"/>
              </a:lnSpc>
              <a:spcBef>
                <a:spcPct val="0"/>
              </a:spcBef>
            </a:pPr>
            <a:r>
              <a:rPr lang="en-US" sz="1545" b="1">
                <a:solidFill>
                  <a:srgbClr val="000001"/>
                </a:solidFill>
                <a:latin typeface="Arimo Bold"/>
                <a:ea typeface="Arimo Bold"/>
                <a:cs typeface="Arimo Bold"/>
                <a:sym typeface="Arimo Bold"/>
              </a:rPr>
              <a:t>Construction</a:t>
            </a:r>
          </a:p>
        </p:txBody>
      </p:sp>
      <p:sp>
        <p:nvSpPr>
          <p:cNvPr id="77" name="TextBox 77"/>
          <p:cNvSpPr txBox="1"/>
          <p:nvPr/>
        </p:nvSpPr>
        <p:spPr>
          <a:xfrm>
            <a:off x="13078840" y="3370612"/>
            <a:ext cx="1698703" cy="263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9"/>
              </a:lnSpc>
              <a:spcBef>
                <a:spcPct val="0"/>
              </a:spcBef>
            </a:pPr>
            <a:r>
              <a:rPr lang="en-US" sz="1545" b="1">
                <a:solidFill>
                  <a:srgbClr val="000001"/>
                </a:solidFill>
                <a:latin typeface="Arimo Bold"/>
                <a:ea typeface="Arimo Bold"/>
                <a:cs typeface="Arimo Bold"/>
                <a:sym typeface="Arimo Bold"/>
              </a:rPr>
              <a:t>Creative</a:t>
            </a:r>
          </a:p>
        </p:txBody>
      </p:sp>
      <p:sp>
        <p:nvSpPr>
          <p:cNvPr id="78" name="TextBox 78"/>
          <p:cNvSpPr txBox="1"/>
          <p:nvPr/>
        </p:nvSpPr>
        <p:spPr>
          <a:xfrm>
            <a:off x="6244766" y="3370612"/>
            <a:ext cx="2544572" cy="263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9"/>
              </a:lnSpc>
              <a:spcBef>
                <a:spcPct val="0"/>
              </a:spcBef>
            </a:pPr>
            <a:r>
              <a:rPr lang="en-US" sz="1545" b="1">
                <a:solidFill>
                  <a:srgbClr val="000001"/>
                </a:solidFill>
                <a:latin typeface="Arimo Bold"/>
                <a:ea typeface="Arimo Bold"/>
                <a:cs typeface="Arimo Bold"/>
                <a:sym typeface="Arimo Bold"/>
              </a:rPr>
              <a:t>Clean Energy</a:t>
            </a:r>
          </a:p>
        </p:txBody>
      </p:sp>
      <p:sp>
        <p:nvSpPr>
          <p:cNvPr id="79" name="TextBox 79"/>
          <p:cNvSpPr txBox="1"/>
          <p:nvPr/>
        </p:nvSpPr>
        <p:spPr>
          <a:xfrm>
            <a:off x="3154909" y="5465347"/>
            <a:ext cx="2171866" cy="509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9"/>
              </a:lnSpc>
              <a:spcBef>
                <a:spcPct val="0"/>
              </a:spcBef>
            </a:pPr>
            <a:r>
              <a:rPr lang="en-US" sz="1545" b="1">
                <a:solidFill>
                  <a:srgbClr val="000001"/>
                </a:solidFill>
                <a:latin typeface="Arimo Bold"/>
                <a:ea typeface="Arimo Bold"/>
                <a:cs typeface="Arimo Bold"/>
                <a:sym typeface="Arimo Bold"/>
              </a:rPr>
              <a:t>Engineering and Manufacturing</a:t>
            </a:r>
          </a:p>
        </p:txBody>
      </p:sp>
      <p:sp>
        <p:nvSpPr>
          <p:cNvPr id="80" name="TextBox 80"/>
          <p:cNvSpPr txBox="1"/>
          <p:nvPr/>
        </p:nvSpPr>
        <p:spPr>
          <a:xfrm>
            <a:off x="9708662" y="5682238"/>
            <a:ext cx="2157396" cy="263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9"/>
              </a:lnSpc>
              <a:spcBef>
                <a:spcPct val="0"/>
              </a:spcBef>
            </a:pPr>
            <a:r>
              <a:rPr lang="en-US" sz="1545" b="1">
                <a:solidFill>
                  <a:srgbClr val="000001"/>
                </a:solidFill>
                <a:latin typeface="Arimo Bold"/>
                <a:ea typeface="Arimo Bold"/>
                <a:cs typeface="Arimo Bold"/>
                <a:sym typeface="Arimo Bold"/>
              </a:rPr>
              <a:t>Health and Social Care</a:t>
            </a:r>
          </a:p>
        </p:txBody>
      </p:sp>
      <p:sp>
        <p:nvSpPr>
          <p:cNvPr id="81" name="TextBox 81"/>
          <p:cNvSpPr txBox="1"/>
          <p:nvPr/>
        </p:nvSpPr>
        <p:spPr>
          <a:xfrm>
            <a:off x="13159432" y="5682238"/>
            <a:ext cx="1698703" cy="263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9"/>
              </a:lnSpc>
              <a:spcBef>
                <a:spcPct val="0"/>
              </a:spcBef>
            </a:pPr>
            <a:r>
              <a:rPr lang="en-US" sz="1545" b="1">
                <a:solidFill>
                  <a:srgbClr val="000001"/>
                </a:solidFill>
                <a:latin typeface="Arimo Bold"/>
                <a:ea typeface="Arimo Bold"/>
                <a:cs typeface="Arimo Bold"/>
                <a:sym typeface="Arimo Bold"/>
              </a:rPr>
              <a:t>Land-Based</a:t>
            </a:r>
          </a:p>
        </p:txBody>
      </p:sp>
      <p:sp>
        <p:nvSpPr>
          <p:cNvPr id="82" name="TextBox 82"/>
          <p:cNvSpPr txBox="1"/>
          <p:nvPr/>
        </p:nvSpPr>
        <p:spPr>
          <a:xfrm>
            <a:off x="6200018" y="5682238"/>
            <a:ext cx="2544572" cy="263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9"/>
              </a:lnSpc>
              <a:spcBef>
                <a:spcPct val="0"/>
              </a:spcBef>
            </a:pPr>
            <a:r>
              <a:rPr lang="en-US" sz="1545" b="1">
                <a:solidFill>
                  <a:srgbClr val="000001"/>
                </a:solidFill>
                <a:latin typeface="Arimo Bold"/>
                <a:ea typeface="Arimo Bold"/>
                <a:cs typeface="Arimo Bold"/>
                <a:sym typeface="Arimo Bold"/>
              </a:rPr>
              <a:t>Digital</a:t>
            </a:r>
          </a:p>
        </p:txBody>
      </p:sp>
      <p:sp>
        <p:nvSpPr>
          <p:cNvPr id="83" name="TextBox 83"/>
          <p:cNvSpPr txBox="1"/>
          <p:nvPr/>
        </p:nvSpPr>
        <p:spPr>
          <a:xfrm>
            <a:off x="6480004" y="8040939"/>
            <a:ext cx="2171866" cy="263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9"/>
              </a:lnSpc>
              <a:spcBef>
                <a:spcPct val="0"/>
              </a:spcBef>
            </a:pPr>
            <a:r>
              <a:rPr lang="en-US" sz="1545" b="1">
                <a:solidFill>
                  <a:srgbClr val="000001"/>
                </a:solidFill>
                <a:latin typeface="Arimo Bold"/>
                <a:ea typeface="Arimo Bold"/>
                <a:cs typeface="Arimo Bold"/>
                <a:sym typeface="Arimo Bold"/>
              </a:rPr>
              <a:t>Marine</a:t>
            </a:r>
          </a:p>
        </p:txBody>
      </p:sp>
      <p:sp>
        <p:nvSpPr>
          <p:cNvPr id="84" name="TextBox 84"/>
          <p:cNvSpPr txBox="1"/>
          <p:nvPr/>
        </p:nvSpPr>
        <p:spPr>
          <a:xfrm>
            <a:off x="9569861" y="8040939"/>
            <a:ext cx="2544572" cy="263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9"/>
              </a:lnSpc>
              <a:spcBef>
                <a:spcPct val="0"/>
              </a:spcBef>
            </a:pPr>
            <a:r>
              <a:rPr lang="en-US" sz="1545" b="1">
                <a:solidFill>
                  <a:srgbClr val="000001"/>
                </a:solidFill>
                <a:latin typeface="Arimo Bold"/>
                <a:ea typeface="Arimo Bold"/>
                <a:cs typeface="Arimo Bold"/>
                <a:sym typeface="Arimo Bold"/>
              </a:rPr>
              <a:t>Visitor Economy</a:t>
            </a:r>
          </a:p>
        </p:txBody>
      </p:sp>
      <p:sp>
        <p:nvSpPr>
          <p:cNvPr id="85" name="TextBox 85"/>
          <p:cNvSpPr txBox="1"/>
          <p:nvPr/>
        </p:nvSpPr>
        <p:spPr>
          <a:xfrm>
            <a:off x="5874388" y="506406"/>
            <a:ext cx="6549827" cy="693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6"/>
              </a:lnSpc>
            </a:pPr>
            <a:r>
              <a:rPr lang="en-US" sz="4040" b="1">
                <a:solidFill>
                  <a:srgbClr val="000000"/>
                </a:solidFill>
                <a:latin typeface="Raleway Heavy"/>
                <a:ea typeface="Raleway Heavy"/>
                <a:cs typeface="Raleway Heavy"/>
                <a:sym typeface="Raleway Heavy"/>
              </a:rPr>
              <a:t>Cornwall’s Top Industries</a:t>
            </a:r>
          </a:p>
        </p:txBody>
      </p:sp>
      <p:grpSp>
        <p:nvGrpSpPr>
          <p:cNvPr id="86" name="Group 86"/>
          <p:cNvGrpSpPr/>
          <p:nvPr/>
        </p:nvGrpSpPr>
        <p:grpSpPr>
          <a:xfrm>
            <a:off x="1165269" y="8949158"/>
            <a:ext cx="15957461" cy="1788866"/>
            <a:chOff x="0" y="0"/>
            <a:chExt cx="4202788" cy="471142"/>
          </a:xfrm>
        </p:grpSpPr>
        <p:sp>
          <p:nvSpPr>
            <p:cNvPr id="87" name="Freeform 87"/>
            <p:cNvSpPr/>
            <p:nvPr/>
          </p:nvSpPr>
          <p:spPr>
            <a:xfrm>
              <a:off x="0" y="0"/>
              <a:ext cx="4202788" cy="471142"/>
            </a:xfrm>
            <a:custGeom>
              <a:avLst/>
              <a:gdLst/>
              <a:ahLst/>
              <a:cxnLst/>
              <a:rect l="l" t="t" r="r" b="b"/>
              <a:pathLst>
                <a:path w="4202788" h="471142">
                  <a:moveTo>
                    <a:pt x="24426" y="0"/>
                  </a:moveTo>
                  <a:lnTo>
                    <a:pt x="4178362" y="0"/>
                  </a:lnTo>
                  <a:cubicBezTo>
                    <a:pt x="4184840" y="0"/>
                    <a:pt x="4191053" y="2573"/>
                    <a:pt x="4195634" y="7154"/>
                  </a:cubicBezTo>
                  <a:cubicBezTo>
                    <a:pt x="4200215" y="11735"/>
                    <a:pt x="4202788" y="17948"/>
                    <a:pt x="4202788" y="24426"/>
                  </a:cubicBezTo>
                  <a:lnTo>
                    <a:pt x="4202788" y="446715"/>
                  </a:lnTo>
                  <a:cubicBezTo>
                    <a:pt x="4202788" y="453194"/>
                    <a:pt x="4200215" y="459407"/>
                    <a:pt x="4195634" y="463987"/>
                  </a:cubicBezTo>
                  <a:cubicBezTo>
                    <a:pt x="4191053" y="468568"/>
                    <a:pt x="4184840" y="471142"/>
                    <a:pt x="4178362" y="471142"/>
                  </a:cubicBezTo>
                  <a:lnTo>
                    <a:pt x="24426" y="471142"/>
                  </a:lnTo>
                  <a:cubicBezTo>
                    <a:pt x="17948" y="471142"/>
                    <a:pt x="11735" y="468568"/>
                    <a:pt x="7154" y="463987"/>
                  </a:cubicBezTo>
                  <a:cubicBezTo>
                    <a:pt x="2573" y="459407"/>
                    <a:pt x="0" y="453194"/>
                    <a:pt x="0" y="446715"/>
                  </a:cubicBezTo>
                  <a:lnTo>
                    <a:pt x="0" y="24426"/>
                  </a:lnTo>
                  <a:cubicBezTo>
                    <a:pt x="0" y="17948"/>
                    <a:pt x="2573" y="11735"/>
                    <a:pt x="7154" y="7154"/>
                  </a:cubicBezTo>
                  <a:cubicBezTo>
                    <a:pt x="11735" y="2573"/>
                    <a:pt x="17948" y="0"/>
                    <a:pt x="24426" y="0"/>
                  </a:cubicBezTo>
                  <a:close/>
                </a:path>
              </a:pathLst>
            </a:custGeom>
            <a:solidFill>
              <a:srgbClr val="53297E"/>
            </a:solidFill>
            <a:ln w="28575" cap="rnd">
              <a:solidFill>
                <a:srgbClr val="000001"/>
              </a:solidFill>
              <a:prstDash val="solid"/>
              <a:round/>
            </a:ln>
          </p:spPr>
        </p:sp>
        <p:sp>
          <p:nvSpPr>
            <p:cNvPr id="88" name="TextBox 88"/>
            <p:cNvSpPr txBox="1"/>
            <p:nvPr/>
          </p:nvSpPr>
          <p:spPr>
            <a:xfrm>
              <a:off x="0" y="-123825"/>
              <a:ext cx="4202788" cy="594967"/>
            </a:xfrm>
            <a:prstGeom prst="rect">
              <a:avLst/>
            </a:prstGeom>
          </p:spPr>
          <p:txBody>
            <a:bodyPr lIns="69124" tIns="69124" rIns="69124" bIns="69124" rtlCol="0" anchor="ctr"/>
            <a:lstStyle/>
            <a:p>
              <a:pPr marL="0" lvl="0" indent="0" algn="ctr">
                <a:lnSpc>
                  <a:spcPts val="4245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9" name="Group 89"/>
          <p:cNvGrpSpPr/>
          <p:nvPr/>
        </p:nvGrpSpPr>
        <p:grpSpPr>
          <a:xfrm>
            <a:off x="5198730" y="9024532"/>
            <a:ext cx="8910212" cy="1046899"/>
            <a:chOff x="0" y="0"/>
            <a:chExt cx="2579884" cy="303122"/>
          </a:xfrm>
        </p:grpSpPr>
        <p:sp>
          <p:nvSpPr>
            <p:cNvPr id="90" name="Freeform 90"/>
            <p:cNvSpPr/>
            <p:nvPr/>
          </p:nvSpPr>
          <p:spPr>
            <a:xfrm>
              <a:off x="0" y="0"/>
              <a:ext cx="2579884" cy="303122"/>
            </a:xfrm>
            <a:custGeom>
              <a:avLst/>
              <a:gdLst/>
              <a:ahLst/>
              <a:cxnLst/>
              <a:rect l="l" t="t" r="r" b="b"/>
              <a:pathLst>
                <a:path w="2579884" h="303122">
                  <a:moveTo>
                    <a:pt x="15370" y="0"/>
                  </a:moveTo>
                  <a:lnTo>
                    <a:pt x="2564514" y="0"/>
                  </a:lnTo>
                  <a:cubicBezTo>
                    <a:pt x="2573003" y="0"/>
                    <a:pt x="2579884" y="6881"/>
                    <a:pt x="2579884" y="15370"/>
                  </a:cubicBezTo>
                  <a:lnTo>
                    <a:pt x="2579884" y="287752"/>
                  </a:lnTo>
                  <a:cubicBezTo>
                    <a:pt x="2579884" y="296240"/>
                    <a:pt x="2573003" y="303122"/>
                    <a:pt x="2564514" y="303122"/>
                  </a:cubicBezTo>
                  <a:lnTo>
                    <a:pt x="15370" y="303122"/>
                  </a:lnTo>
                  <a:cubicBezTo>
                    <a:pt x="11294" y="303122"/>
                    <a:pt x="7384" y="301502"/>
                    <a:pt x="4502" y="298620"/>
                  </a:cubicBezTo>
                  <a:cubicBezTo>
                    <a:pt x="1619" y="295738"/>
                    <a:pt x="0" y="291828"/>
                    <a:pt x="0" y="287752"/>
                  </a:cubicBezTo>
                  <a:lnTo>
                    <a:pt x="0" y="15370"/>
                  </a:lnTo>
                  <a:cubicBezTo>
                    <a:pt x="0" y="6881"/>
                    <a:pt x="6881" y="0"/>
                    <a:pt x="15370" y="0"/>
                  </a:cubicBezTo>
                  <a:close/>
                </a:path>
              </a:pathLst>
            </a:custGeom>
            <a:solidFill>
              <a:srgbClr val="EA4B6D"/>
            </a:solidFill>
            <a:ln w="28575" cap="sq">
              <a:solidFill>
                <a:srgbClr val="000001"/>
              </a:solidFill>
              <a:prstDash val="solid"/>
              <a:miter/>
            </a:ln>
          </p:spPr>
        </p:sp>
        <p:sp>
          <p:nvSpPr>
            <p:cNvPr id="91" name="TextBox 91"/>
            <p:cNvSpPr txBox="1"/>
            <p:nvPr/>
          </p:nvSpPr>
          <p:spPr>
            <a:xfrm>
              <a:off x="0" y="-9525"/>
              <a:ext cx="2579884" cy="312647"/>
            </a:xfrm>
            <a:prstGeom prst="rect">
              <a:avLst/>
            </a:prstGeom>
          </p:spPr>
          <p:txBody>
            <a:bodyPr lIns="69124" tIns="69124" rIns="69124" bIns="69124" rtlCol="0" anchor="ctr"/>
            <a:lstStyle/>
            <a:p>
              <a:pPr algn="ctr">
                <a:lnSpc>
                  <a:spcPts val="1768"/>
                </a:lnSpc>
              </a:pPr>
              <a:endParaRPr/>
            </a:p>
          </p:txBody>
        </p:sp>
      </p:grpSp>
      <p:sp>
        <p:nvSpPr>
          <p:cNvPr id="92" name="TextBox 92"/>
          <p:cNvSpPr txBox="1"/>
          <p:nvPr/>
        </p:nvSpPr>
        <p:spPr>
          <a:xfrm>
            <a:off x="6181927" y="9215245"/>
            <a:ext cx="7927015" cy="616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93"/>
              </a:lnSpc>
              <a:spcBef>
                <a:spcPct val="0"/>
              </a:spcBef>
            </a:pPr>
            <a:r>
              <a:rPr lang="en-US" sz="1917" b="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There are around 78 space-related Further Education courses available at Cornwall College and Truro &amp; Penwith College!</a:t>
            </a:r>
          </a:p>
        </p:txBody>
      </p:sp>
      <p:grpSp>
        <p:nvGrpSpPr>
          <p:cNvPr id="93" name="Group 93"/>
          <p:cNvGrpSpPr/>
          <p:nvPr/>
        </p:nvGrpSpPr>
        <p:grpSpPr>
          <a:xfrm>
            <a:off x="3096212" y="9083908"/>
            <a:ext cx="3248361" cy="542937"/>
            <a:chOff x="0" y="0"/>
            <a:chExt cx="940538" cy="157203"/>
          </a:xfrm>
        </p:grpSpPr>
        <p:sp>
          <p:nvSpPr>
            <p:cNvPr id="94" name="Freeform 94"/>
            <p:cNvSpPr/>
            <p:nvPr/>
          </p:nvSpPr>
          <p:spPr>
            <a:xfrm>
              <a:off x="0" y="0"/>
              <a:ext cx="940538" cy="157203"/>
            </a:xfrm>
            <a:custGeom>
              <a:avLst/>
              <a:gdLst/>
              <a:ahLst/>
              <a:cxnLst/>
              <a:rect l="l" t="t" r="r" b="b"/>
              <a:pathLst>
                <a:path w="940538" h="157203">
                  <a:moveTo>
                    <a:pt x="42159" y="0"/>
                  </a:moveTo>
                  <a:lnTo>
                    <a:pt x="898379" y="0"/>
                  </a:lnTo>
                  <a:cubicBezTo>
                    <a:pt x="909560" y="0"/>
                    <a:pt x="920284" y="4442"/>
                    <a:pt x="928190" y="12348"/>
                  </a:cubicBezTo>
                  <a:cubicBezTo>
                    <a:pt x="936097" y="20255"/>
                    <a:pt x="940538" y="30978"/>
                    <a:pt x="940538" y="42159"/>
                  </a:cubicBezTo>
                  <a:lnTo>
                    <a:pt x="940538" y="115044"/>
                  </a:lnTo>
                  <a:cubicBezTo>
                    <a:pt x="940538" y="138328"/>
                    <a:pt x="921663" y="157203"/>
                    <a:pt x="898379" y="157203"/>
                  </a:cubicBezTo>
                  <a:lnTo>
                    <a:pt x="42159" y="157203"/>
                  </a:lnTo>
                  <a:cubicBezTo>
                    <a:pt x="18875" y="157203"/>
                    <a:pt x="0" y="138328"/>
                    <a:pt x="0" y="115044"/>
                  </a:cubicBezTo>
                  <a:lnTo>
                    <a:pt x="0" y="42159"/>
                  </a:lnTo>
                  <a:cubicBezTo>
                    <a:pt x="0" y="18875"/>
                    <a:pt x="18875" y="0"/>
                    <a:pt x="42159" y="0"/>
                  </a:cubicBezTo>
                  <a:close/>
                </a:path>
              </a:pathLst>
            </a:custGeom>
            <a:solidFill>
              <a:srgbClr val="FFF8ED"/>
            </a:solidFill>
            <a:ln w="28575" cap="sq">
              <a:solidFill>
                <a:srgbClr val="000001"/>
              </a:solidFill>
              <a:prstDash val="solid"/>
              <a:miter/>
            </a:ln>
          </p:spPr>
        </p:sp>
        <p:sp>
          <p:nvSpPr>
            <p:cNvPr id="95" name="TextBox 95"/>
            <p:cNvSpPr txBox="1"/>
            <p:nvPr/>
          </p:nvSpPr>
          <p:spPr>
            <a:xfrm>
              <a:off x="0" y="-19050"/>
              <a:ext cx="940538" cy="176253"/>
            </a:xfrm>
            <a:prstGeom prst="rect">
              <a:avLst/>
            </a:prstGeom>
          </p:spPr>
          <p:txBody>
            <a:bodyPr lIns="69124" tIns="69124" rIns="69124" bIns="69124" rtlCol="0" anchor="ctr"/>
            <a:lstStyle/>
            <a:p>
              <a:pPr marL="0" lvl="0" indent="0" algn="ctr">
                <a:lnSpc>
                  <a:spcPts val="1945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6" name="Freeform 96"/>
          <p:cNvSpPr/>
          <p:nvPr/>
        </p:nvSpPr>
        <p:spPr>
          <a:xfrm>
            <a:off x="3399297" y="8723323"/>
            <a:ext cx="712375" cy="761898"/>
          </a:xfrm>
          <a:custGeom>
            <a:avLst/>
            <a:gdLst/>
            <a:ahLst/>
            <a:cxnLst/>
            <a:rect l="l" t="t" r="r" b="b"/>
            <a:pathLst>
              <a:path w="712375" h="761898">
                <a:moveTo>
                  <a:pt x="0" y="0"/>
                </a:moveTo>
                <a:lnTo>
                  <a:pt x="712375" y="0"/>
                </a:lnTo>
                <a:lnTo>
                  <a:pt x="712375" y="761898"/>
                </a:lnTo>
                <a:lnTo>
                  <a:pt x="0" y="761898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97" name="Freeform 97"/>
          <p:cNvSpPr/>
          <p:nvPr/>
        </p:nvSpPr>
        <p:spPr>
          <a:xfrm>
            <a:off x="4323879" y="9225531"/>
            <a:ext cx="1731267" cy="259690"/>
          </a:xfrm>
          <a:custGeom>
            <a:avLst/>
            <a:gdLst/>
            <a:ahLst/>
            <a:cxnLst/>
            <a:rect l="l" t="t" r="r" b="b"/>
            <a:pathLst>
              <a:path w="1731267" h="259690">
                <a:moveTo>
                  <a:pt x="0" y="0"/>
                </a:moveTo>
                <a:lnTo>
                  <a:pt x="1731267" y="0"/>
                </a:lnTo>
                <a:lnTo>
                  <a:pt x="1731267" y="259690"/>
                </a:lnTo>
                <a:lnTo>
                  <a:pt x="0" y="25969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A3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097813" y="6890278"/>
            <a:ext cx="1728135" cy="2220511"/>
          </a:xfrm>
          <a:custGeom>
            <a:avLst/>
            <a:gdLst/>
            <a:ahLst/>
            <a:cxnLst/>
            <a:rect l="l" t="t" r="r" b="b"/>
            <a:pathLst>
              <a:path w="1728135" h="2220511">
                <a:moveTo>
                  <a:pt x="1728135" y="0"/>
                </a:moveTo>
                <a:lnTo>
                  <a:pt x="0" y="0"/>
                </a:lnTo>
                <a:lnTo>
                  <a:pt x="0" y="2220510"/>
                </a:lnTo>
                <a:lnTo>
                  <a:pt x="1728135" y="2220510"/>
                </a:lnTo>
                <a:lnTo>
                  <a:pt x="1728135" y="0"/>
                </a:lnTo>
                <a:close/>
              </a:path>
            </a:pathLst>
          </a:custGeom>
          <a:blipFill>
            <a:blip r:embed="rId3"/>
            <a:stretch>
              <a:fillRect b="-980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65269" y="9106552"/>
            <a:ext cx="15957461" cy="1788866"/>
            <a:chOff x="0" y="0"/>
            <a:chExt cx="4202788" cy="47114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02788" cy="471142"/>
            </a:xfrm>
            <a:custGeom>
              <a:avLst/>
              <a:gdLst/>
              <a:ahLst/>
              <a:cxnLst/>
              <a:rect l="l" t="t" r="r" b="b"/>
              <a:pathLst>
                <a:path w="4202788" h="471142">
                  <a:moveTo>
                    <a:pt x="24426" y="0"/>
                  </a:moveTo>
                  <a:lnTo>
                    <a:pt x="4178362" y="0"/>
                  </a:lnTo>
                  <a:cubicBezTo>
                    <a:pt x="4184840" y="0"/>
                    <a:pt x="4191053" y="2573"/>
                    <a:pt x="4195634" y="7154"/>
                  </a:cubicBezTo>
                  <a:cubicBezTo>
                    <a:pt x="4200215" y="11735"/>
                    <a:pt x="4202788" y="17948"/>
                    <a:pt x="4202788" y="24426"/>
                  </a:cubicBezTo>
                  <a:lnTo>
                    <a:pt x="4202788" y="446715"/>
                  </a:lnTo>
                  <a:cubicBezTo>
                    <a:pt x="4202788" y="453194"/>
                    <a:pt x="4200215" y="459407"/>
                    <a:pt x="4195634" y="463987"/>
                  </a:cubicBezTo>
                  <a:cubicBezTo>
                    <a:pt x="4191053" y="468568"/>
                    <a:pt x="4184840" y="471142"/>
                    <a:pt x="4178362" y="471142"/>
                  </a:cubicBezTo>
                  <a:lnTo>
                    <a:pt x="24426" y="471142"/>
                  </a:lnTo>
                  <a:cubicBezTo>
                    <a:pt x="17948" y="471142"/>
                    <a:pt x="11735" y="468568"/>
                    <a:pt x="7154" y="463987"/>
                  </a:cubicBezTo>
                  <a:cubicBezTo>
                    <a:pt x="2573" y="459407"/>
                    <a:pt x="0" y="453194"/>
                    <a:pt x="0" y="446715"/>
                  </a:cubicBezTo>
                  <a:lnTo>
                    <a:pt x="0" y="24426"/>
                  </a:lnTo>
                  <a:cubicBezTo>
                    <a:pt x="0" y="17948"/>
                    <a:pt x="2573" y="11735"/>
                    <a:pt x="7154" y="7154"/>
                  </a:cubicBezTo>
                  <a:cubicBezTo>
                    <a:pt x="11735" y="2573"/>
                    <a:pt x="17948" y="0"/>
                    <a:pt x="24426" y="0"/>
                  </a:cubicBezTo>
                  <a:close/>
                </a:path>
              </a:pathLst>
            </a:custGeom>
            <a:solidFill>
              <a:srgbClr val="F2A424"/>
            </a:solidFill>
            <a:ln w="28575" cap="rnd">
              <a:solidFill>
                <a:srgbClr val="000001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123825"/>
              <a:ext cx="4202788" cy="594967"/>
            </a:xfrm>
            <a:prstGeom prst="rect">
              <a:avLst/>
            </a:prstGeom>
          </p:spPr>
          <p:txBody>
            <a:bodyPr lIns="69124" tIns="69124" rIns="69124" bIns="69124" rtlCol="0" anchor="ctr"/>
            <a:lstStyle/>
            <a:p>
              <a:pPr marL="0" lvl="0" indent="0" algn="ctr">
                <a:lnSpc>
                  <a:spcPts val="4245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803560" y="920061"/>
            <a:ext cx="10732527" cy="1497853"/>
            <a:chOff x="0" y="0"/>
            <a:chExt cx="2826674" cy="39449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826674" cy="394496"/>
            </a:xfrm>
            <a:custGeom>
              <a:avLst/>
              <a:gdLst/>
              <a:ahLst/>
              <a:cxnLst/>
              <a:rect l="l" t="t" r="r" b="b"/>
              <a:pathLst>
                <a:path w="2826674" h="394496">
                  <a:moveTo>
                    <a:pt x="9816" y="0"/>
                  </a:moveTo>
                  <a:lnTo>
                    <a:pt x="2816858" y="0"/>
                  </a:lnTo>
                  <a:cubicBezTo>
                    <a:pt x="2822279" y="0"/>
                    <a:pt x="2826674" y="4395"/>
                    <a:pt x="2826674" y="9816"/>
                  </a:cubicBezTo>
                  <a:lnTo>
                    <a:pt x="2826674" y="384681"/>
                  </a:lnTo>
                  <a:cubicBezTo>
                    <a:pt x="2826674" y="390102"/>
                    <a:pt x="2822279" y="394496"/>
                    <a:pt x="2816858" y="394496"/>
                  </a:cubicBezTo>
                  <a:lnTo>
                    <a:pt x="9816" y="394496"/>
                  </a:lnTo>
                  <a:cubicBezTo>
                    <a:pt x="4395" y="394496"/>
                    <a:pt x="0" y="390102"/>
                    <a:pt x="0" y="384681"/>
                  </a:cubicBezTo>
                  <a:lnTo>
                    <a:pt x="0" y="9816"/>
                  </a:lnTo>
                  <a:cubicBezTo>
                    <a:pt x="0" y="4395"/>
                    <a:pt x="4395" y="0"/>
                    <a:pt x="9816" y="0"/>
                  </a:cubicBezTo>
                  <a:close/>
                </a:path>
              </a:pathLst>
            </a:custGeom>
            <a:solidFill>
              <a:srgbClr val="EA4B6D"/>
            </a:solidFill>
            <a:ln w="28575" cap="sq">
              <a:solidFill>
                <a:srgbClr val="000001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2826674" cy="423071"/>
            </a:xfrm>
            <a:prstGeom prst="rect">
              <a:avLst/>
            </a:prstGeom>
          </p:spPr>
          <p:txBody>
            <a:bodyPr lIns="69124" tIns="69124" rIns="69124" bIns="69124" rtlCol="0" anchor="ctr"/>
            <a:lstStyle/>
            <a:p>
              <a:pPr algn="ctr">
                <a:lnSpc>
                  <a:spcPts val="2122"/>
                </a:lnSpc>
              </a:pPr>
              <a:endParaRPr/>
            </a:p>
            <a:p>
              <a:pPr algn="ctr">
                <a:lnSpc>
                  <a:spcPts val="1945"/>
                </a:lnSpc>
              </a:pPr>
              <a:endParaRPr/>
            </a:p>
            <a:p>
              <a:pPr algn="ctr">
                <a:lnSpc>
                  <a:spcPts val="2830"/>
                </a:lnSpc>
              </a:pPr>
              <a:r>
                <a:rPr lang="en-US" sz="2177" b="1">
                  <a:solidFill>
                    <a:srgbClr val="FFF8ED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Let’s take a look at what type of jobs people in Cornwall have compared to the rest of England. 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898321" y="2608537"/>
            <a:ext cx="12585256" cy="1574510"/>
            <a:chOff x="0" y="0"/>
            <a:chExt cx="3314635" cy="41468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314635" cy="414686"/>
            </a:xfrm>
            <a:custGeom>
              <a:avLst/>
              <a:gdLst/>
              <a:ahLst/>
              <a:cxnLst/>
              <a:rect l="l" t="t" r="r" b="b"/>
              <a:pathLst>
                <a:path w="3314635" h="414686">
                  <a:moveTo>
                    <a:pt x="10882" y="0"/>
                  </a:moveTo>
                  <a:lnTo>
                    <a:pt x="3303754" y="0"/>
                  </a:lnTo>
                  <a:cubicBezTo>
                    <a:pt x="3309763" y="0"/>
                    <a:pt x="3314635" y="4872"/>
                    <a:pt x="3314635" y="10882"/>
                  </a:cubicBezTo>
                  <a:lnTo>
                    <a:pt x="3314635" y="403804"/>
                  </a:lnTo>
                  <a:cubicBezTo>
                    <a:pt x="3314635" y="409814"/>
                    <a:pt x="3309763" y="414686"/>
                    <a:pt x="3303754" y="414686"/>
                  </a:cubicBezTo>
                  <a:lnTo>
                    <a:pt x="10882" y="414686"/>
                  </a:lnTo>
                  <a:cubicBezTo>
                    <a:pt x="4872" y="414686"/>
                    <a:pt x="0" y="409814"/>
                    <a:pt x="0" y="403804"/>
                  </a:cubicBezTo>
                  <a:lnTo>
                    <a:pt x="0" y="10882"/>
                  </a:lnTo>
                  <a:cubicBezTo>
                    <a:pt x="0" y="4872"/>
                    <a:pt x="4872" y="0"/>
                    <a:pt x="10882" y="0"/>
                  </a:cubicBezTo>
                  <a:close/>
                </a:path>
              </a:pathLst>
            </a:custGeom>
            <a:solidFill>
              <a:srgbClr val="FFF8ED"/>
            </a:solidFill>
            <a:ln w="28575" cap="sq">
              <a:solidFill>
                <a:srgbClr val="000001"/>
              </a:solidFill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9525"/>
              <a:ext cx="3314635" cy="424211"/>
            </a:xfrm>
            <a:prstGeom prst="rect">
              <a:avLst/>
            </a:prstGeom>
          </p:spPr>
          <p:txBody>
            <a:bodyPr lIns="69124" tIns="69124" rIns="69124" bIns="69124" rtlCol="0" anchor="ctr"/>
            <a:lstStyle/>
            <a:p>
              <a:pPr algn="ctr">
                <a:lnSpc>
                  <a:spcPts val="176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702270" y="406625"/>
            <a:ext cx="6883461" cy="1026872"/>
            <a:chOff x="0" y="0"/>
            <a:chExt cx="1812928" cy="27045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812928" cy="270452"/>
            </a:xfrm>
            <a:custGeom>
              <a:avLst/>
              <a:gdLst/>
              <a:ahLst/>
              <a:cxnLst/>
              <a:rect l="l" t="t" r="r" b="b"/>
              <a:pathLst>
                <a:path w="1812928" h="270452">
                  <a:moveTo>
                    <a:pt x="56625" y="0"/>
                  </a:moveTo>
                  <a:lnTo>
                    <a:pt x="1756303" y="0"/>
                  </a:lnTo>
                  <a:cubicBezTo>
                    <a:pt x="1771321" y="0"/>
                    <a:pt x="1785723" y="5966"/>
                    <a:pt x="1796343" y="16585"/>
                  </a:cubicBezTo>
                  <a:cubicBezTo>
                    <a:pt x="1806962" y="27204"/>
                    <a:pt x="1812928" y="41607"/>
                    <a:pt x="1812928" y="56625"/>
                  </a:cubicBezTo>
                  <a:lnTo>
                    <a:pt x="1812928" y="213827"/>
                  </a:lnTo>
                  <a:cubicBezTo>
                    <a:pt x="1812928" y="228845"/>
                    <a:pt x="1806962" y="243247"/>
                    <a:pt x="1796343" y="253867"/>
                  </a:cubicBezTo>
                  <a:cubicBezTo>
                    <a:pt x="1785723" y="264486"/>
                    <a:pt x="1771321" y="270452"/>
                    <a:pt x="1756303" y="270452"/>
                  </a:cubicBezTo>
                  <a:lnTo>
                    <a:pt x="56625" y="270452"/>
                  </a:lnTo>
                  <a:cubicBezTo>
                    <a:pt x="41607" y="270452"/>
                    <a:pt x="27204" y="264486"/>
                    <a:pt x="16585" y="253867"/>
                  </a:cubicBezTo>
                  <a:cubicBezTo>
                    <a:pt x="5966" y="243247"/>
                    <a:pt x="0" y="228845"/>
                    <a:pt x="0" y="213827"/>
                  </a:cubicBezTo>
                  <a:lnTo>
                    <a:pt x="0" y="56625"/>
                  </a:lnTo>
                  <a:cubicBezTo>
                    <a:pt x="0" y="41607"/>
                    <a:pt x="5966" y="27204"/>
                    <a:pt x="16585" y="16585"/>
                  </a:cubicBezTo>
                  <a:cubicBezTo>
                    <a:pt x="27204" y="5966"/>
                    <a:pt x="41607" y="0"/>
                    <a:pt x="56625" y="0"/>
                  </a:cubicBezTo>
                  <a:close/>
                </a:path>
              </a:pathLst>
            </a:custGeom>
            <a:solidFill>
              <a:srgbClr val="FFF8ED"/>
            </a:solidFill>
            <a:ln w="28575" cap="rnd">
              <a:solidFill>
                <a:srgbClr val="000001"/>
              </a:solidFill>
              <a:prstDash val="solid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161925"/>
              <a:ext cx="1812928" cy="432377"/>
            </a:xfrm>
            <a:prstGeom prst="rect">
              <a:avLst/>
            </a:prstGeom>
          </p:spPr>
          <p:txBody>
            <a:bodyPr lIns="69124" tIns="69124" rIns="69124" bIns="69124" rtlCol="0" anchor="ctr"/>
            <a:lstStyle/>
            <a:p>
              <a:pPr algn="ctr">
                <a:lnSpc>
                  <a:spcPts val="5483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2898321" y="4299694"/>
            <a:ext cx="12585256" cy="2329307"/>
            <a:chOff x="0" y="0"/>
            <a:chExt cx="3314635" cy="61348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314635" cy="613480"/>
            </a:xfrm>
            <a:custGeom>
              <a:avLst/>
              <a:gdLst/>
              <a:ahLst/>
              <a:cxnLst/>
              <a:rect l="l" t="t" r="r" b="b"/>
              <a:pathLst>
                <a:path w="3314635" h="613480">
                  <a:moveTo>
                    <a:pt x="10882" y="0"/>
                  </a:moveTo>
                  <a:lnTo>
                    <a:pt x="3303754" y="0"/>
                  </a:lnTo>
                  <a:cubicBezTo>
                    <a:pt x="3309763" y="0"/>
                    <a:pt x="3314635" y="4872"/>
                    <a:pt x="3314635" y="10882"/>
                  </a:cubicBezTo>
                  <a:lnTo>
                    <a:pt x="3314635" y="602598"/>
                  </a:lnTo>
                  <a:cubicBezTo>
                    <a:pt x="3314635" y="608608"/>
                    <a:pt x="3309763" y="613480"/>
                    <a:pt x="3303754" y="613480"/>
                  </a:cubicBezTo>
                  <a:lnTo>
                    <a:pt x="10882" y="613480"/>
                  </a:lnTo>
                  <a:cubicBezTo>
                    <a:pt x="4872" y="613480"/>
                    <a:pt x="0" y="608608"/>
                    <a:pt x="0" y="602598"/>
                  </a:cubicBezTo>
                  <a:lnTo>
                    <a:pt x="0" y="10882"/>
                  </a:lnTo>
                  <a:cubicBezTo>
                    <a:pt x="0" y="4872"/>
                    <a:pt x="4872" y="0"/>
                    <a:pt x="10882" y="0"/>
                  </a:cubicBezTo>
                  <a:close/>
                </a:path>
              </a:pathLst>
            </a:custGeom>
            <a:solidFill>
              <a:srgbClr val="FFF8ED"/>
            </a:solidFill>
            <a:ln w="28575" cap="sq">
              <a:solidFill>
                <a:srgbClr val="000001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-9525"/>
              <a:ext cx="3314635" cy="623005"/>
            </a:xfrm>
            <a:prstGeom prst="rect">
              <a:avLst/>
            </a:prstGeom>
          </p:spPr>
          <p:txBody>
            <a:bodyPr lIns="69124" tIns="69124" rIns="69124" bIns="69124" rtlCol="0" anchor="ctr"/>
            <a:lstStyle/>
            <a:p>
              <a:pPr algn="ctr">
                <a:lnSpc>
                  <a:spcPts val="1768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5191491" y="6746204"/>
            <a:ext cx="2230529" cy="2360348"/>
          </a:xfrm>
          <a:custGeom>
            <a:avLst/>
            <a:gdLst/>
            <a:ahLst/>
            <a:cxnLst/>
            <a:rect l="l" t="t" r="r" b="b"/>
            <a:pathLst>
              <a:path w="2230529" h="2360348">
                <a:moveTo>
                  <a:pt x="0" y="0"/>
                </a:moveTo>
                <a:lnTo>
                  <a:pt x="2230529" y="0"/>
                </a:lnTo>
                <a:lnTo>
                  <a:pt x="2230529" y="2360348"/>
                </a:lnTo>
                <a:lnTo>
                  <a:pt x="0" y="23603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8704540" y="7095590"/>
            <a:ext cx="1424001" cy="1620738"/>
          </a:xfrm>
          <a:custGeom>
            <a:avLst/>
            <a:gdLst/>
            <a:ahLst/>
            <a:cxnLst/>
            <a:rect l="l" t="t" r="r" b="b"/>
            <a:pathLst>
              <a:path w="1424001" h="1620738">
                <a:moveTo>
                  <a:pt x="0" y="0"/>
                </a:moveTo>
                <a:lnTo>
                  <a:pt x="1424001" y="0"/>
                </a:lnTo>
                <a:lnTo>
                  <a:pt x="1424001" y="1620738"/>
                </a:lnTo>
                <a:lnTo>
                  <a:pt x="0" y="16207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0806332" y="7359042"/>
            <a:ext cx="3459044" cy="2188632"/>
          </a:xfrm>
          <a:custGeom>
            <a:avLst/>
            <a:gdLst/>
            <a:ahLst/>
            <a:cxnLst/>
            <a:rect l="l" t="t" r="r" b="b"/>
            <a:pathLst>
              <a:path w="3459044" h="2188632">
                <a:moveTo>
                  <a:pt x="0" y="0"/>
                </a:moveTo>
                <a:lnTo>
                  <a:pt x="3459044" y="0"/>
                </a:lnTo>
                <a:lnTo>
                  <a:pt x="3459044" y="2188632"/>
                </a:lnTo>
                <a:lnTo>
                  <a:pt x="0" y="21886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2481922" y="7004864"/>
            <a:ext cx="2539982" cy="2428223"/>
          </a:xfrm>
          <a:custGeom>
            <a:avLst/>
            <a:gdLst/>
            <a:ahLst/>
            <a:cxnLst/>
            <a:rect l="l" t="t" r="r" b="b"/>
            <a:pathLst>
              <a:path w="2539982" h="2428223">
                <a:moveTo>
                  <a:pt x="0" y="0"/>
                </a:moveTo>
                <a:lnTo>
                  <a:pt x="2539982" y="0"/>
                </a:lnTo>
                <a:lnTo>
                  <a:pt x="2539982" y="2428223"/>
                </a:lnTo>
                <a:lnTo>
                  <a:pt x="0" y="24282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5874388" y="496881"/>
            <a:ext cx="6549827" cy="782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18"/>
              </a:lnSpc>
            </a:pPr>
            <a:r>
              <a:rPr lang="en-US" sz="4584" b="1">
                <a:solidFill>
                  <a:srgbClr val="000000"/>
                </a:solidFill>
                <a:latin typeface="Raleway Heavy"/>
                <a:ea typeface="Raleway Heavy"/>
                <a:cs typeface="Raleway Heavy"/>
                <a:sym typeface="Raleway Heavy"/>
              </a:rPr>
              <a:t>Statistics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295684" y="2880860"/>
            <a:ext cx="11666197" cy="898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19"/>
              </a:lnSpc>
            </a:pPr>
            <a:r>
              <a:rPr lang="en-US" sz="2585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The </a:t>
            </a:r>
            <a:r>
              <a:rPr lang="en-US" sz="2585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Visitor Economy makes up 15% </a:t>
            </a:r>
            <a:r>
              <a:rPr lang="en-US" sz="2585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of the Cornish economy, </a:t>
            </a:r>
            <a:r>
              <a:rPr lang="en-US" sz="2585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Health and Social Care makes up 14%</a:t>
            </a:r>
            <a:r>
              <a:rPr lang="en-US" sz="2585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and </a:t>
            </a:r>
            <a:r>
              <a:rPr lang="en-US" sz="2585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Manufacturing sectors make up 11%.</a:t>
            </a:r>
            <a:r>
              <a:rPr lang="en-US" sz="2585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182685" y="4532775"/>
            <a:ext cx="12016529" cy="1805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19"/>
              </a:lnSpc>
            </a:pPr>
            <a:r>
              <a:rPr lang="en-US" sz="2585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More people in Cornwall work in Health Services</a:t>
            </a:r>
            <a:r>
              <a:rPr lang="en-US" sz="2585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and </a:t>
            </a:r>
            <a:r>
              <a:rPr lang="en-US" sz="2585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Agriculture, Forestry and Fishing</a:t>
            </a:r>
            <a:r>
              <a:rPr lang="en-US" sz="2585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than the rest of England while </a:t>
            </a:r>
            <a:r>
              <a:rPr lang="en-US" sz="2585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less work in sectors such as Information and Communication</a:t>
            </a:r>
            <a:r>
              <a:rPr lang="en-US" sz="2585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and </a:t>
            </a:r>
            <a:r>
              <a:rPr lang="en-US" sz="2585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Finance and Insurance </a:t>
            </a:r>
            <a:r>
              <a:rPr lang="en-US" sz="2585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compared to the rest of England.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A3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46628" y="1379599"/>
            <a:ext cx="6769619" cy="6941155"/>
            <a:chOff x="0" y="0"/>
            <a:chExt cx="9026158" cy="9254874"/>
          </a:xfrm>
        </p:grpSpPr>
        <p:grpSp>
          <p:nvGrpSpPr>
            <p:cNvPr id="3" name="Group 3"/>
            <p:cNvGrpSpPr/>
            <p:nvPr/>
          </p:nvGrpSpPr>
          <p:grpSpPr>
            <a:xfrm>
              <a:off x="230653" y="0"/>
              <a:ext cx="8795506" cy="9254874"/>
              <a:chOff x="0" y="0"/>
              <a:chExt cx="1762844" cy="185491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762844" cy="1854913"/>
              </a:xfrm>
              <a:custGeom>
                <a:avLst/>
                <a:gdLst/>
                <a:ahLst/>
                <a:cxnLst/>
                <a:rect l="l" t="t" r="r" b="b"/>
                <a:pathLst>
                  <a:path w="1762844" h="1854913">
                    <a:moveTo>
                      <a:pt x="21721" y="0"/>
                    </a:moveTo>
                    <a:lnTo>
                      <a:pt x="1741123" y="0"/>
                    </a:lnTo>
                    <a:cubicBezTo>
                      <a:pt x="1753119" y="0"/>
                      <a:pt x="1762844" y="9725"/>
                      <a:pt x="1762844" y="21721"/>
                    </a:cubicBezTo>
                    <a:lnTo>
                      <a:pt x="1762844" y="1833192"/>
                    </a:lnTo>
                    <a:cubicBezTo>
                      <a:pt x="1762844" y="1845188"/>
                      <a:pt x="1753119" y="1854913"/>
                      <a:pt x="1741123" y="1854913"/>
                    </a:cubicBezTo>
                    <a:lnTo>
                      <a:pt x="21721" y="1854913"/>
                    </a:lnTo>
                    <a:cubicBezTo>
                      <a:pt x="9725" y="1854913"/>
                      <a:pt x="0" y="1845188"/>
                      <a:pt x="0" y="1833192"/>
                    </a:cubicBezTo>
                    <a:lnTo>
                      <a:pt x="0" y="21721"/>
                    </a:lnTo>
                    <a:cubicBezTo>
                      <a:pt x="0" y="9725"/>
                      <a:pt x="9725" y="0"/>
                      <a:pt x="2172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050" cap="sq">
                <a:solidFill>
                  <a:srgbClr val="000001"/>
                </a:solidFill>
                <a:prstDash val="solid"/>
                <a:miter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9525"/>
                <a:ext cx="1762844" cy="18644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89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8795506" cy="9129320"/>
              <a:chOff x="0" y="0"/>
              <a:chExt cx="1762844" cy="182974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762844" cy="1829749"/>
              </a:xfrm>
              <a:custGeom>
                <a:avLst/>
                <a:gdLst/>
                <a:ahLst/>
                <a:cxnLst/>
                <a:rect l="l" t="t" r="r" b="b"/>
                <a:pathLst>
                  <a:path w="1762844" h="1829749">
                    <a:moveTo>
                      <a:pt x="21721" y="0"/>
                    </a:moveTo>
                    <a:lnTo>
                      <a:pt x="1741123" y="0"/>
                    </a:lnTo>
                    <a:cubicBezTo>
                      <a:pt x="1753119" y="0"/>
                      <a:pt x="1762844" y="9725"/>
                      <a:pt x="1762844" y="21721"/>
                    </a:cubicBezTo>
                    <a:lnTo>
                      <a:pt x="1762844" y="1808028"/>
                    </a:lnTo>
                    <a:cubicBezTo>
                      <a:pt x="1762844" y="1820024"/>
                      <a:pt x="1753119" y="1829749"/>
                      <a:pt x="1741123" y="1829749"/>
                    </a:cubicBezTo>
                    <a:lnTo>
                      <a:pt x="21721" y="1829749"/>
                    </a:lnTo>
                    <a:cubicBezTo>
                      <a:pt x="9725" y="1829749"/>
                      <a:pt x="0" y="1820024"/>
                      <a:pt x="0" y="1808028"/>
                    </a:cubicBezTo>
                    <a:lnTo>
                      <a:pt x="0" y="21721"/>
                    </a:lnTo>
                    <a:cubicBezTo>
                      <a:pt x="0" y="9725"/>
                      <a:pt x="9725" y="0"/>
                      <a:pt x="21721" y="0"/>
                    </a:cubicBezTo>
                    <a:close/>
                  </a:path>
                </a:pathLst>
              </a:custGeom>
              <a:solidFill>
                <a:srgbClr val="FFF8ED"/>
              </a:solidFill>
              <a:ln w="19050" cap="sq">
                <a:solidFill>
                  <a:srgbClr val="000001"/>
                </a:solidFill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9525"/>
                <a:ext cx="1762844" cy="183927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89"/>
                  </a:lnSpc>
                </a:pPr>
                <a:endParaRPr/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4244285" y="4981177"/>
            <a:ext cx="2574305" cy="2653923"/>
          </a:xfrm>
          <a:custGeom>
            <a:avLst/>
            <a:gdLst/>
            <a:ahLst/>
            <a:cxnLst/>
            <a:rect l="l" t="t" r="r" b="b"/>
            <a:pathLst>
              <a:path w="2574305" h="2653923">
                <a:moveTo>
                  <a:pt x="0" y="0"/>
                </a:moveTo>
                <a:lnTo>
                  <a:pt x="2574305" y="0"/>
                </a:lnTo>
                <a:lnTo>
                  <a:pt x="2574305" y="2653923"/>
                </a:lnTo>
                <a:lnTo>
                  <a:pt x="0" y="26539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9371753" y="1379599"/>
            <a:ext cx="6769619" cy="6941155"/>
            <a:chOff x="0" y="0"/>
            <a:chExt cx="9026158" cy="9254874"/>
          </a:xfrm>
        </p:grpSpPr>
        <p:grpSp>
          <p:nvGrpSpPr>
            <p:cNvPr id="11" name="Group 11"/>
            <p:cNvGrpSpPr/>
            <p:nvPr/>
          </p:nvGrpSpPr>
          <p:grpSpPr>
            <a:xfrm>
              <a:off x="230653" y="0"/>
              <a:ext cx="8795506" cy="9254874"/>
              <a:chOff x="0" y="0"/>
              <a:chExt cx="1762844" cy="1854913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762844" cy="1854913"/>
              </a:xfrm>
              <a:custGeom>
                <a:avLst/>
                <a:gdLst/>
                <a:ahLst/>
                <a:cxnLst/>
                <a:rect l="l" t="t" r="r" b="b"/>
                <a:pathLst>
                  <a:path w="1762844" h="1854913">
                    <a:moveTo>
                      <a:pt x="21721" y="0"/>
                    </a:moveTo>
                    <a:lnTo>
                      <a:pt x="1741123" y="0"/>
                    </a:lnTo>
                    <a:cubicBezTo>
                      <a:pt x="1753119" y="0"/>
                      <a:pt x="1762844" y="9725"/>
                      <a:pt x="1762844" y="21721"/>
                    </a:cubicBezTo>
                    <a:lnTo>
                      <a:pt x="1762844" y="1833192"/>
                    </a:lnTo>
                    <a:cubicBezTo>
                      <a:pt x="1762844" y="1845188"/>
                      <a:pt x="1753119" y="1854913"/>
                      <a:pt x="1741123" y="1854913"/>
                    </a:cubicBezTo>
                    <a:lnTo>
                      <a:pt x="21721" y="1854913"/>
                    </a:lnTo>
                    <a:cubicBezTo>
                      <a:pt x="9725" y="1854913"/>
                      <a:pt x="0" y="1845188"/>
                      <a:pt x="0" y="1833192"/>
                    </a:cubicBezTo>
                    <a:lnTo>
                      <a:pt x="0" y="21721"/>
                    </a:lnTo>
                    <a:cubicBezTo>
                      <a:pt x="0" y="9725"/>
                      <a:pt x="9725" y="0"/>
                      <a:pt x="2172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050" cap="sq">
                <a:solidFill>
                  <a:srgbClr val="000001"/>
                </a:solidFill>
                <a:prstDash val="solid"/>
                <a:miter/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9525"/>
                <a:ext cx="1762844" cy="18644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89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0" y="0"/>
              <a:ext cx="8795506" cy="9129320"/>
              <a:chOff x="0" y="0"/>
              <a:chExt cx="1762844" cy="1829749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762844" cy="1829749"/>
              </a:xfrm>
              <a:custGeom>
                <a:avLst/>
                <a:gdLst/>
                <a:ahLst/>
                <a:cxnLst/>
                <a:rect l="l" t="t" r="r" b="b"/>
                <a:pathLst>
                  <a:path w="1762844" h="1829749">
                    <a:moveTo>
                      <a:pt x="21721" y="0"/>
                    </a:moveTo>
                    <a:lnTo>
                      <a:pt x="1741123" y="0"/>
                    </a:lnTo>
                    <a:cubicBezTo>
                      <a:pt x="1753119" y="0"/>
                      <a:pt x="1762844" y="9725"/>
                      <a:pt x="1762844" y="21721"/>
                    </a:cubicBezTo>
                    <a:lnTo>
                      <a:pt x="1762844" y="1808028"/>
                    </a:lnTo>
                    <a:cubicBezTo>
                      <a:pt x="1762844" y="1820024"/>
                      <a:pt x="1753119" y="1829749"/>
                      <a:pt x="1741123" y="1829749"/>
                    </a:cubicBezTo>
                    <a:lnTo>
                      <a:pt x="21721" y="1829749"/>
                    </a:lnTo>
                    <a:cubicBezTo>
                      <a:pt x="9725" y="1829749"/>
                      <a:pt x="0" y="1820024"/>
                      <a:pt x="0" y="1808028"/>
                    </a:cubicBezTo>
                    <a:lnTo>
                      <a:pt x="0" y="21721"/>
                    </a:lnTo>
                    <a:cubicBezTo>
                      <a:pt x="0" y="9725"/>
                      <a:pt x="9725" y="0"/>
                      <a:pt x="21721" y="0"/>
                    </a:cubicBezTo>
                    <a:close/>
                  </a:path>
                </a:pathLst>
              </a:custGeom>
              <a:solidFill>
                <a:srgbClr val="FFF8ED"/>
              </a:solidFill>
              <a:ln w="19050" cap="sq">
                <a:solidFill>
                  <a:srgbClr val="000001"/>
                </a:solidFill>
                <a:prstDash val="solid"/>
                <a:miter/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9525"/>
                <a:ext cx="1762844" cy="183927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89"/>
                  </a:lnSpc>
                </a:pPr>
                <a:endParaRPr/>
              </a:p>
            </p:txBody>
          </p:sp>
        </p:grpSp>
      </p:grpSp>
      <p:sp>
        <p:nvSpPr>
          <p:cNvPr id="17" name="Freeform 17"/>
          <p:cNvSpPr/>
          <p:nvPr/>
        </p:nvSpPr>
        <p:spPr>
          <a:xfrm>
            <a:off x="11267685" y="1926528"/>
            <a:ext cx="2977754" cy="2653923"/>
          </a:xfrm>
          <a:custGeom>
            <a:avLst/>
            <a:gdLst/>
            <a:ahLst/>
            <a:cxnLst/>
            <a:rect l="l" t="t" r="r" b="b"/>
            <a:pathLst>
              <a:path w="2977754" h="2653923">
                <a:moveTo>
                  <a:pt x="0" y="0"/>
                </a:moveTo>
                <a:lnTo>
                  <a:pt x="2977754" y="0"/>
                </a:lnTo>
                <a:lnTo>
                  <a:pt x="2977754" y="2653923"/>
                </a:lnTo>
                <a:lnTo>
                  <a:pt x="0" y="26539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2712882" y="1850328"/>
            <a:ext cx="5637112" cy="2849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62"/>
              </a:lnSpc>
            </a:pPr>
            <a:r>
              <a:rPr lang="en-US" sz="3259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More people in Cornwall </a:t>
            </a:r>
            <a:r>
              <a:rPr lang="en-US" sz="3259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work in </a:t>
            </a:r>
            <a:r>
              <a:rPr lang="en-US" sz="3259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skilled trades occupations </a:t>
            </a:r>
            <a:r>
              <a:rPr lang="en-US" sz="3259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(plumbers, electricians, mechanics)</a:t>
            </a:r>
            <a:r>
              <a:rPr lang="en-US" sz="3259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3259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than the rest of England.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938006" y="4773977"/>
            <a:ext cx="5637112" cy="2836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62"/>
              </a:lnSpc>
            </a:pPr>
            <a:r>
              <a:rPr lang="en-US" sz="3259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There are less people in Cornwall</a:t>
            </a:r>
            <a:r>
              <a:rPr lang="en-US" sz="3259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working in </a:t>
            </a:r>
            <a:r>
              <a:rPr lang="en-US" sz="3259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professional occupations</a:t>
            </a:r>
            <a:r>
              <a:rPr lang="en-US" sz="3259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(lawyers, accountants, architects) than in England. 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69270" y="8883245"/>
            <a:ext cx="17949461" cy="2012173"/>
            <a:chOff x="0" y="0"/>
            <a:chExt cx="4202788" cy="47114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202788" cy="471142"/>
            </a:xfrm>
            <a:custGeom>
              <a:avLst/>
              <a:gdLst/>
              <a:ahLst/>
              <a:cxnLst/>
              <a:rect l="l" t="t" r="r" b="b"/>
              <a:pathLst>
                <a:path w="4202788" h="471142">
                  <a:moveTo>
                    <a:pt x="24426" y="0"/>
                  </a:moveTo>
                  <a:lnTo>
                    <a:pt x="4178362" y="0"/>
                  </a:lnTo>
                  <a:cubicBezTo>
                    <a:pt x="4184840" y="0"/>
                    <a:pt x="4191053" y="2573"/>
                    <a:pt x="4195634" y="7154"/>
                  </a:cubicBezTo>
                  <a:cubicBezTo>
                    <a:pt x="4200215" y="11735"/>
                    <a:pt x="4202788" y="17948"/>
                    <a:pt x="4202788" y="24426"/>
                  </a:cubicBezTo>
                  <a:lnTo>
                    <a:pt x="4202788" y="446715"/>
                  </a:lnTo>
                  <a:cubicBezTo>
                    <a:pt x="4202788" y="453194"/>
                    <a:pt x="4200215" y="459407"/>
                    <a:pt x="4195634" y="463987"/>
                  </a:cubicBezTo>
                  <a:cubicBezTo>
                    <a:pt x="4191053" y="468568"/>
                    <a:pt x="4184840" y="471142"/>
                    <a:pt x="4178362" y="471142"/>
                  </a:cubicBezTo>
                  <a:lnTo>
                    <a:pt x="24426" y="471142"/>
                  </a:lnTo>
                  <a:cubicBezTo>
                    <a:pt x="17948" y="471142"/>
                    <a:pt x="11735" y="468568"/>
                    <a:pt x="7154" y="463987"/>
                  </a:cubicBezTo>
                  <a:cubicBezTo>
                    <a:pt x="2573" y="459407"/>
                    <a:pt x="0" y="453194"/>
                    <a:pt x="0" y="446715"/>
                  </a:cubicBezTo>
                  <a:lnTo>
                    <a:pt x="0" y="24426"/>
                  </a:lnTo>
                  <a:cubicBezTo>
                    <a:pt x="0" y="17948"/>
                    <a:pt x="2573" y="11735"/>
                    <a:pt x="7154" y="7154"/>
                  </a:cubicBezTo>
                  <a:cubicBezTo>
                    <a:pt x="11735" y="2573"/>
                    <a:pt x="17948" y="0"/>
                    <a:pt x="24426" y="0"/>
                  </a:cubicBezTo>
                  <a:close/>
                </a:path>
              </a:pathLst>
            </a:custGeom>
            <a:solidFill>
              <a:srgbClr val="F2A424"/>
            </a:solidFill>
            <a:ln w="28575" cap="rnd">
              <a:solidFill>
                <a:srgbClr val="000001"/>
              </a:solidFill>
              <a:prstDash val="solid"/>
              <a:round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0" y="-133350"/>
              <a:ext cx="4202788" cy="604492"/>
            </a:xfrm>
            <a:prstGeom prst="rect">
              <a:avLst/>
            </a:prstGeom>
          </p:spPr>
          <p:txBody>
            <a:bodyPr lIns="77753" tIns="77753" rIns="77753" bIns="77753" rtlCol="0" anchor="ctr"/>
            <a:lstStyle/>
            <a:p>
              <a:pPr marL="0" lvl="0" indent="0" algn="ctr">
                <a:lnSpc>
                  <a:spcPts val="4775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A3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83012" y="1142722"/>
            <a:ext cx="6915456" cy="7090688"/>
            <a:chOff x="0" y="0"/>
            <a:chExt cx="9220609" cy="9454251"/>
          </a:xfrm>
        </p:grpSpPr>
        <p:grpSp>
          <p:nvGrpSpPr>
            <p:cNvPr id="3" name="Group 3"/>
            <p:cNvGrpSpPr/>
            <p:nvPr/>
          </p:nvGrpSpPr>
          <p:grpSpPr>
            <a:xfrm>
              <a:off x="235621" y="0"/>
              <a:ext cx="8984987" cy="9454251"/>
              <a:chOff x="0" y="0"/>
              <a:chExt cx="1762844" cy="185491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762844" cy="1854913"/>
              </a:xfrm>
              <a:custGeom>
                <a:avLst/>
                <a:gdLst/>
                <a:ahLst/>
                <a:cxnLst/>
                <a:rect l="l" t="t" r="r" b="b"/>
                <a:pathLst>
                  <a:path w="1762844" h="1854913">
                    <a:moveTo>
                      <a:pt x="21721" y="0"/>
                    </a:moveTo>
                    <a:lnTo>
                      <a:pt x="1741123" y="0"/>
                    </a:lnTo>
                    <a:cubicBezTo>
                      <a:pt x="1753119" y="0"/>
                      <a:pt x="1762844" y="9725"/>
                      <a:pt x="1762844" y="21721"/>
                    </a:cubicBezTo>
                    <a:lnTo>
                      <a:pt x="1762844" y="1833192"/>
                    </a:lnTo>
                    <a:cubicBezTo>
                      <a:pt x="1762844" y="1845188"/>
                      <a:pt x="1753119" y="1854913"/>
                      <a:pt x="1741123" y="1854913"/>
                    </a:cubicBezTo>
                    <a:lnTo>
                      <a:pt x="21721" y="1854913"/>
                    </a:lnTo>
                    <a:cubicBezTo>
                      <a:pt x="9725" y="1854913"/>
                      <a:pt x="0" y="1845188"/>
                      <a:pt x="0" y="1833192"/>
                    </a:cubicBezTo>
                    <a:lnTo>
                      <a:pt x="0" y="21721"/>
                    </a:lnTo>
                    <a:cubicBezTo>
                      <a:pt x="0" y="9725"/>
                      <a:pt x="9725" y="0"/>
                      <a:pt x="2172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050" cap="sq">
                <a:solidFill>
                  <a:srgbClr val="000001"/>
                </a:solidFill>
                <a:prstDash val="solid"/>
                <a:miter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19050"/>
                <a:ext cx="1762844" cy="187396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32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8984987" cy="9325992"/>
              <a:chOff x="0" y="0"/>
              <a:chExt cx="1762844" cy="182974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762844" cy="1829749"/>
              </a:xfrm>
              <a:custGeom>
                <a:avLst/>
                <a:gdLst/>
                <a:ahLst/>
                <a:cxnLst/>
                <a:rect l="l" t="t" r="r" b="b"/>
                <a:pathLst>
                  <a:path w="1762844" h="1829749">
                    <a:moveTo>
                      <a:pt x="21721" y="0"/>
                    </a:moveTo>
                    <a:lnTo>
                      <a:pt x="1741123" y="0"/>
                    </a:lnTo>
                    <a:cubicBezTo>
                      <a:pt x="1753119" y="0"/>
                      <a:pt x="1762844" y="9725"/>
                      <a:pt x="1762844" y="21721"/>
                    </a:cubicBezTo>
                    <a:lnTo>
                      <a:pt x="1762844" y="1808028"/>
                    </a:lnTo>
                    <a:cubicBezTo>
                      <a:pt x="1762844" y="1820024"/>
                      <a:pt x="1753119" y="1829749"/>
                      <a:pt x="1741123" y="1829749"/>
                    </a:cubicBezTo>
                    <a:lnTo>
                      <a:pt x="21721" y="1829749"/>
                    </a:lnTo>
                    <a:cubicBezTo>
                      <a:pt x="9725" y="1829749"/>
                      <a:pt x="0" y="1820024"/>
                      <a:pt x="0" y="1808028"/>
                    </a:cubicBezTo>
                    <a:lnTo>
                      <a:pt x="0" y="21721"/>
                    </a:lnTo>
                    <a:cubicBezTo>
                      <a:pt x="0" y="9725"/>
                      <a:pt x="9725" y="0"/>
                      <a:pt x="21721" y="0"/>
                    </a:cubicBezTo>
                    <a:close/>
                  </a:path>
                </a:pathLst>
              </a:custGeom>
              <a:solidFill>
                <a:srgbClr val="FFF8ED"/>
              </a:solidFill>
              <a:ln w="19050" cap="sq">
                <a:solidFill>
                  <a:srgbClr val="000001"/>
                </a:solidFill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19050"/>
                <a:ext cx="1762844" cy="18487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32"/>
                  </a:lnSpc>
                </a:pPr>
                <a:endParaRPr/>
              </a:p>
            </p:txBody>
          </p:sp>
        </p:grpSp>
      </p:grpSp>
      <p:grpSp>
        <p:nvGrpSpPr>
          <p:cNvPr id="9" name="Group 9"/>
          <p:cNvGrpSpPr/>
          <p:nvPr/>
        </p:nvGrpSpPr>
        <p:grpSpPr>
          <a:xfrm>
            <a:off x="9589531" y="1142722"/>
            <a:ext cx="6915456" cy="7090688"/>
            <a:chOff x="0" y="0"/>
            <a:chExt cx="9220609" cy="9454251"/>
          </a:xfrm>
        </p:grpSpPr>
        <p:grpSp>
          <p:nvGrpSpPr>
            <p:cNvPr id="10" name="Group 10"/>
            <p:cNvGrpSpPr/>
            <p:nvPr/>
          </p:nvGrpSpPr>
          <p:grpSpPr>
            <a:xfrm>
              <a:off x="235621" y="0"/>
              <a:ext cx="8984987" cy="9454251"/>
              <a:chOff x="0" y="0"/>
              <a:chExt cx="1762844" cy="1854913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762844" cy="1854913"/>
              </a:xfrm>
              <a:custGeom>
                <a:avLst/>
                <a:gdLst/>
                <a:ahLst/>
                <a:cxnLst/>
                <a:rect l="l" t="t" r="r" b="b"/>
                <a:pathLst>
                  <a:path w="1762844" h="1854913">
                    <a:moveTo>
                      <a:pt x="21721" y="0"/>
                    </a:moveTo>
                    <a:lnTo>
                      <a:pt x="1741123" y="0"/>
                    </a:lnTo>
                    <a:cubicBezTo>
                      <a:pt x="1753119" y="0"/>
                      <a:pt x="1762844" y="9725"/>
                      <a:pt x="1762844" y="21721"/>
                    </a:cubicBezTo>
                    <a:lnTo>
                      <a:pt x="1762844" y="1833192"/>
                    </a:lnTo>
                    <a:cubicBezTo>
                      <a:pt x="1762844" y="1845188"/>
                      <a:pt x="1753119" y="1854913"/>
                      <a:pt x="1741123" y="1854913"/>
                    </a:cubicBezTo>
                    <a:lnTo>
                      <a:pt x="21721" y="1854913"/>
                    </a:lnTo>
                    <a:cubicBezTo>
                      <a:pt x="9725" y="1854913"/>
                      <a:pt x="0" y="1845188"/>
                      <a:pt x="0" y="1833192"/>
                    </a:cubicBezTo>
                    <a:lnTo>
                      <a:pt x="0" y="21721"/>
                    </a:lnTo>
                    <a:cubicBezTo>
                      <a:pt x="0" y="9725"/>
                      <a:pt x="9725" y="0"/>
                      <a:pt x="2172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050" cap="sq">
                <a:solidFill>
                  <a:srgbClr val="000001"/>
                </a:solidFill>
                <a:prstDash val="solid"/>
                <a:miter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19050"/>
                <a:ext cx="1762844" cy="187396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32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0" y="0"/>
              <a:ext cx="8984987" cy="9325992"/>
              <a:chOff x="0" y="0"/>
              <a:chExt cx="1762844" cy="1829749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762844" cy="1829749"/>
              </a:xfrm>
              <a:custGeom>
                <a:avLst/>
                <a:gdLst/>
                <a:ahLst/>
                <a:cxnLst/>
                <a:rect l="l" t="t" r="r" b="b"/>
                <a:pathLst>
                  <a:path w="1762844" h="1829749">
                    <a:moveTo>
                      <a:pt x="21721" y="0"/>
                    </a:moveTo>
                    <a:lnTo>
                      <a:pt x="1741123" y="0"/>
                    </a:lnTo>
                    <a:cubicBezTo>
                      <a:pt x="1753119" y="0"/>
                      <a:pt x="1762844" y="9725"/>
                      <a:pt x="1762844" y="21721"/>
                    </a:cubicBezTo>
                    <a:lnTo>
                      <a:pt x="1762844" y="1808028"/>
                    </a:lnTo>
                    <a:cubicBezTo>
                      <a:pt x="1762844" y="1820024"/>
                      <a:pt x="1753119" y="1829749"/>
                      <a:pt x="1741123" y="1829749"/>
                    </a:cubicBezTo>
                    <a:lnTo>
                      <a:pt x="21721" y="1829749"/>
                    </a:lnTo>
                    <a:cubicBezTo>
                      <a:pt x="9725" y="1829749"/>
                      <a:pt x="0" y="1820024"/>
                      <a:pt x="0" y="1808028"/>
                    </a:cubicBezTo>
                    <a:lnTo>
                      <a:pt x="0" y="21721"/>
                    </a:lnTo>
                    <a:cubicBezTo>
                      <a:pt x="0" y="9725"/>
                      <a:pt x="9725" y="0"/>
                      <a:pt x="21721" y="0"/>
                    </a:cubicBezTo>
                    <a:close/>
                  </a:path>
                </a:pathLst>
              </a:custGeom>
              <a:solidFill>
                <a:srgbClr val="FFF8ED"/>
              </a:solidFill>
              <a:ln w="19050" cap="sq">
                <a:solidFill>
                  <a:srgbClr val="000001"/>
                </a:solidFill>
                <a:prstDash val="solid"/>
                <a:miter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19050"/>
                <a:ext cx="1762844" cy="18487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32"/>
                  </a:lnSpc>
                </a:pPr>
                <a:endParaRPr/>
              </a:p>
            </p:txBody>
          </p:sp>
        </p:grpSp>
      </p:grpSp>
      <p:sp>
        <p:nvSpPr>
          <p:cNvPr id="16" name="Freeform 16"/>
          <p:cNvSpPr/>
          <p:nvPr/>
        </p:nvSpPr>
        <p:spPr>
          <a:xfrm>
            <a:off x="3452038" y="1605432"/>
            <a:ext cx="3577405" cy="3407478"/>
          </a:xfrm>
          <a:custGeom>
            <a:avLst/>
            <a:gdLst/>
            <a:ahLst/>
            <a:cxnLst/>
            <a:rect l="l" t="t" r="r" b="b"/>
            <a:pathLst>
              <a:path w="3577405" h="3407478">
                <a:moveTo>
                  <a:pt x="0" y="0"/>
                </a:moveTo>
                <a:lnTo>
                  <a:pt x="3577405" y="0"/>
                </a:lnTo>
                <a:lnTo>
                  <a:pt x="3577405" y="3407478"/>
                </a:lnTo>
                <a:lnTo>
                  <a:pt x="0" y="34074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3452038" y="5285672"/>
            <a:ext cx="3526204" cy="2430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79"/>
              </a:lnSpc>
            </a:pPr>
            <a:r>
              <a:rPr lang="en-US" sz="3485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More men in Cornwall work in skilled trades occupations.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167983" y="2151279"/>
            <a:ext cx="5758552" cy="2430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79"/>
              </a:lnSpc>
            </a:pPr>
            <a:r>
              <a:rPr lang="en-US" sz="3485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More women in Cornwall work in admin, secretarial and professional occupations.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167983" y="4853911"/>
            <a:ext cx="5758552" cy="2430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79"/>
              </a:lnSpc>
            </a:pPr>
            <a:r>
              <a:rPr lang="en-US" sz="3485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There is almost an equal amount of men (10.6%) and women (9.5%) in teaching jobs.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-24073" y="8839897"/>
            <a:ext cx="18336146" cy="2055521"/>
            <a:chOff x="0" y="0"/>
            <a:chExt cx="4202788" cy="47114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202788" cy="471142"/>
            </a:xfrm>
            <a:custGeom>
              <a:avLst/>
              <a:gdLst/>
              <a:ahLst/>
              <a:cxnLst/>
              <a:rect l="l" t="t" r="r" b="b"/>
              <a:pathLst>
                <a:path w="4202788" h="471142">
                  <a:moveTo>
                    <a:pt x="24426" y="0"/>
                  </a:moveTo>
                  <a:lnTo>
                    <a:pt x="4178362" y="0"/>
                  </a:lnTo>
                  <a:cubicBezTo>
                    <a:pt x="4184840" y="0"/>
                    <a:pt x="4191053" y="2573"/>
                    <a:pt x="4195634" y="7154"/>
                  </a:cubicBezTo>
                  <a:cubicBezTo>
                    <a:pt x="4200215" y="11735"/>
                    <a:pt x="4202788" y="17948"/>
                    <a:pt x="4202788" y="24426"/>
                  </a:cubicBezTo>
                  <a:lnTo>
                    <a:pt x="4202788" y="446715"/>
                  </a:lnTo>
                  <a:cubicBezTo>
                    <a:pt x="4202788" y="453194"/>
                    <a:pt x="4200215" y="459407"/>
                    <a:pt x="4195634" y="463987"/>
                  </a:cubicBezTo>
                  <a:cubicBezTo>
                    <a:pt x="4191053" y="468568"/>
                    <a:pt x="4184840" y="471142"/>
                    <a:pt x="4178362" y="471142"/>
                  </a:cubicBezTo>
                  <a:lnTo>
                    <a:pt x="24426" y="471142"/>
                  </a:lnTo>
                  <a:cubicBezTo>
                    <a:pt x="17948" y="471142"/>
                    <a:pt x="11735" y="468568"/>
                    <a:pt x="7154" y="463987"/>
                  </a:cubicBezTo>
                  <a:cubicBezTo>
                    <a:pt x="2573" y="459407"/>
                    <a:pt x="0" y="453194"/>
                    <a:pt x="0" y="446715"/>
                  </a:cubicBezTo>
                  <a:lnTo>
                    <a:pt x="0" y="24426"/>
                  </a:lnTo>
                  <a:cubicBezTo>
                    <a:pt x="0" y="17948"/>
                    <a:pt x="2573" y="11735"/>
                    <a:pt x="7154" y="7154"/>
                  </a:cubicBezTo>
                  <a:cubicBezTo>
                    <a:pt x="11735" y="2573"/>
                    <a:pt x="17948" y="0"/>
                    <a:pt x="24426" y="0"/>
                  </a:cubicBezTo>
                  <a:close/>
                </a:path>
              </a:pathLst>
            </a:custGeom>
            <a:solidFill>
              <a:srgbClr val="F2A424"/>
            </a:solidFill>
            <a:ln w="28575" cap="rnd">
              <a:solidFill>
                <a:srgbClr val="000001"/>
              </a:solidFill>
              <a:prstDash val="solid"/>
              <a:round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0" y="-133350"/>
              <a:ext cx="4202788" cy="604492"/>
            </a:xfrm>
            <a:prstGeom prst="rect">
              <a:avLst/>
            </a:prstGeom>
          </p:spPr>
          <p:txBody>
            <a:bodyPr lIns="79428" tIns="79428" rIns="79428" bIns="79428" rtlCol="0" anchor="ctr"/>
            <a:lstStyle/>
            <a:p>
              <a:pPr marL="0" lvl="0" indent="0" algn="ctr">
                <a:lnSpc>
                  <a:spcPts val="4878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A3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97815" y="629564"/>
            <a:ext cx="6692370" cy="1279800"/>
            <a:chOff x="0" y="0"/>
            <a:chExt cx="1762600" cy="3370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62600" cy="337067"/>
            </a:xfrm>
            <a:custGeom>
              <a:avLst/>
              <a:gdLst/>
              <a:ahLst/>
              <a:cxnLst/>
              <a:rect l="l" t="t" r="r" b="b"/>
              <a:pathLst>
                <a:path w="1762600" h="337067">
                  <a:moveTo>
                    <a:pt x="58242" y="0"/>
                  </a:moveTo>
                  <a:lnTo>
                    <a:pt x="1704357" y="0"/>
                  </a:lnTo>
                  <a:cubicBezTo>
                    <a:pt x="1736524" y="0"/>
                    <a:pt x="1762600" y="26076"/>
                    <a:pt x="1762600" y="58242"/>
                  </a:cubicBezTo>
                  <a:lnTo>
                    <a:pt x="1762600" y="278825"/>
                  </a:lnTo>
                  <a:cubicBezTo>
                    <a:pt x="1762600" y="310991"/>
                    <a:pt x="1736524" y="337067"/>
                    <a:pt x="1704357" y="337067"/>
                  </a:cubicBezTo>
                  <a:lnTo>
                    <a:pt x="58242" y="337067"/>
                  </a:lnTo>
                  <a:cubicBezTo>
                    <a:pt x="26076" y="337067"/>
                    <a:pt x="0" y="310991"/>
                    <a:pt x="0" y="278825"/>
                  </a:cubicBezTo>
                  <a:lnTo>
                    <a:pt x="0" y="58242"/>
                  </a:lnTo>
                  <a:cubicBezTo>
                    <a:pt x="0" y="26076"/>
                    <a:pt x="26076" y="0"/>
                    <a:pt x="58242" y="0"/>
                  </a:cubicBezTo>
                  <a:close/>
                </a:path>
              </a:pathLst>
            </a:custGeom>
            <a:solidFill>
              <a:srgbClr val="F2A424"/>
            </a:solidFill>
            <a:ln w="28575" cap="rnd">
              <a:solidFill>
                <a:srgbClr val="000001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762600" cy="394217"/>
            </a:xfrm>
            <a:prstGeom prst="rect">
              <a:avLst/>
            </a:prstGeom>
          </p:spPr>
          <p:txBody>
            <a:bodyPr lIns="69124" tIns="69124" rIns="69124" bIns="69124" rtlCol="0" anchor="ctr"/>
            <a:lstStyle/>
            <a:p>
              <a:pPr algn="ctr">
                <a:lnSpc>
                  <a:spcPts val="7252"/>
                </a:lnSpc>
              </a:pPr>
              <a:r>
                <a:rPr lang="en-US" sz="5578" b="1">
                  <a:solidFill>
                    <a:srgbClr val="000001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Quiz Time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604037" y="2870807"/>
            <a:ext cx="11079926" cy="722318"/>
            <a:chOff x="0" y="0"/>
            <a:chExt cx="2918170" cy="1902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918170" cy="190240"/>
            </a:xfrm>
            <a:custGeom>
              <a:avLst/>
              <a:gdLst/>
              <a:ahLst/>
              <a:cxnLst/>
              <a:rect l="l" t="t" r="r" b="b"/>
              <a:pathLst>
                <a:path w="2918170" h="190240">
                  <a:moveTo>
                    <a:pt x="35179" y="0"/>
                  </a:moveTo>
                  <a:lnTo>
                    <a:pt x="2882991" y="0"/>
                  </a:lnTo>
                  <a:cubicBezTo>
                    <a:pt x="2892321" y="0"/>
                    <a:pt x="2901269" y="3706"/>
                    <a:pt x="2907866" y="10304"/>
                  </a:cubicBezTo>
                  <a:cubicBezTo>
                    <a:pt x="2914463" y="16901"/>
                    <a:pt x="2918170" y="25849"/>
                    <a:pt x="2918170" y="35179"/>
                  </a:cubicBezTo>
                  <a:lnTo>
                    <a:pt x="2918170" y="155062"/>
                  </a:lnTo>
                  <a:cubicBezTo>
                    <a:pt x="2918170" y="174490"/>
                    <a:pt x="2902420" y="190240"/>
                    <a:pt x="2882991" y="190240"/>
                  </a:cubicBezTo>
                  <a:lnTo>
                    <a:pt x="35179" y="190240"/>
                  </a:lnTo>
                  <a:cubicBezTo>
                    <a:pt x="15750" y="190240"/>
                    <a:pt x="0" y="174490"/>
                    <a:pt x="0" y="155062"/>
                  </a:cubicBezTo>
                  <a:lnTo>
                    <a:pt x="0" y="35179"/>
                  </a:lnTo>
                  <a:cubicBezTo>
                    <a:pt x="0" y="15750"/>
                    <a:pt x="15750" y="0"/>
                    <a:pt x="35179" y="0"/>
                  </a:cubicBezTo>
                  <a:close/>
                </a:path>
              </a:pathLst>
            </a:custGeom>
            <a:solidFill>
              <a:srgbClr val="FFF8ED"/>
            </a:solidFill>
            <a:ln w="28575" cap="rnd">
              <a:solidFill>
                <a:srgbClr val="000001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918170" cy="228340"/>
            </a:xfrm>
            <a:prstGeom prst="rect">
              <a:avLst/>
            </a:prstGeom>
          </p:spPr>
          <p:txBody>
            <a:bodyPr lIns="69124" tIns="69124" rIns="69124" bIns="69124" rtlCol="0" anchor="ctr"/>
            <a:lstStyle/>
            <a:p>
              <a:pPr algn="ctr">
                <a:lnSpc>
                  <a:spcPts val="3537"/>
                </a:lnSpc>
              </a:pPr>
              <a:r>
                <a:rPr lang="en-US" sz="2721" b="1">
                  <a:solidFill>
                    <a:srgbClr val="000001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Which of these is NOT one of Cornwall’s top industries?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225783" y="4039112"/>
            <a:ext cx="4823206" cy="757534"/>
            <a:chOff x="0" y="0"/>
            <a:chExt cx="1270309" cy="19951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70309" cy="199515"/>
            </a:xfrm>
            <a:custGeom>
              <a:avLst/>
              <a:gdLst/>
              <a:ahLst/>
              <a:cxnLst/>
              <a:rect l="l" t="t" r="r" b="b"/>
              <a:pathLst>
                <a:path w="1270309" h="199515">
                  <a:moveTo>
                    <a:pt x="80813" y="0"/>
                  </a:moveTo>
                  <a:lnTo>
                    <a:pt x="1189496" y="0"/>
                  </a:lnTo>
                  <a:cubicBezTo>
                    <a:pt x="1210929" y="0"/>
                    <a:pt x="1231485" y="8514"/>
                    <a:pt x="1246640" y="23670"/>
                  </a:cubicBezTo>
                  <a:cubicBezTo>
                    <a:pt x="1261795" y="38825"/>
                    <a:pt x="1270309" y="59380"/>
                    <a:pt x="1270309" y="80813"/>
                  </a:cubicBezTo>
                  <a:lnTo>
                    <a:pt x="1270309" y="118702"/>
                  </a:lnTo>
                  <a:cubicBezTo>
                    <a:pt x="1270309" y="140135"/>
                    <a:pt x="1261795" y="160690"/>
                    <a:pt x="1246640" y="175846"/>
                  </a:cubicBezTo>
                  <a:cubicBezTo>
                    <a:pt x="1231485" y="191001"/>
                    <a:pt x="1210929" y="199515"/>
                    <a:pt x="1189496" y="199515"/>
                  </a:cubicBezTo>
                  <a:lnTo>
                    <a:pt x="80813" y="199515"/>
                  </a:lnTo>
                  <a:cubicBezTo>
                    <a:pt x="59380" y="199515"/>
                    <a:pt x="38825" y="191001"/>
                    <a:pt x="23670" y="175846"/>
                  </a:cubicBezTo>
                  <a:cubicBezTo>
                    <a:pt x="8514" y="160690"/>
                    <a:pt x="0" y="140135"/>
                    <a:pt x="0" y="118702"/>
                  </a:cubicBezTo>
                  <a:lnTo>
                    <a:pt x="0" y="80813"/>
                  </a:lnTo>
                  <a:cubicBezTo>
                    <a:pt x="0" y="59380"/>
                    <a:pt x="8514" y="38825"/>
                    <a:pt x="23670" y="23670"/>
                  </a:cubicBezTo>
                  <a:cubicBezTo>
                    <a:pt x="38825" y="8514"/>
                    <a:pt x="59380" y="0"/>
                    <a:pt x="80813" y="0"/>
                  </a:cubicBezTo>
                  <a:close/>
                </a:path>
              </a:pathLst>
            </a:custGeom>
            <a:solidFill>
              <a:srgbClr val="53297E"/>
            </a:solidFill>
            <a:ln w="28575" cap="rnd">
              <a:solidFill>
                <a:srgbClr val="000001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1270309" cy="228090"/>
            </a:xfrm>
            <a:prstGeom prst="rect">
              <a:avLst/>
            </a:prstGeom>
          </p:spPr>
          <p:txBody>
            <a:bodyPr lIns="69124" tIns="69124" rIns="69124" bIns="69124" rtlCol="0" anchor="ctr"/>
            <a:lstStyle/>
            <a:p>
              <a:pPr algn="ctr">
                <a:lnSpc>
                  <a:spcPts val="3891"/>
                </a:lnSpc>
              </a:pPr>
              <a:r>
                <a:rPr lang="en-US" sz="2993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Data &amp; Space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244419" y="4039112"/>
            <a:ext cx="729317" cy="729317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D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69124" tIns="69124" rIns="69124" bIns="69124" rtlCol="0" anchor="ctr"/>
            <a:lstStyle/>
            <a:p>
              <a:pPr algn="ctr">
                <a:lnSpc>
                  <a:spcPts val="2653"/>
                </a:lnSpc>
              </a:pPr>
              <a:r>
                <a:rPr lang="en-US" sz="2041" b="1">
                  <a:solidFill>
                    <a:srgbClr val="53297E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A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231191" y="5004019"/>
            <a:ext cx="4823206" cy="757534"/>
            <a:chOff x="0" y="0"/>
            <a:chExt cx="1270309" cy="19951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270309" cy="199515"/>
            </a:xfrm>
            <a:custGeom>
              <a:avLst/>
              <a:gdLst/>
              <a:ahLst/>
              <a:cxnLst/>
              <a:rect l="l" t="t" r="r" b="b"/>
              <a:pathLst>
                <a:path w="1270309" h="199515">
                  <a:moveTo>
                    <a:pt x="80813" y="0"/>
                  </a:moveTo>
                  <a:lnTo>
                    <a:pt x="1189496" y="0"/>
                  </a:lnTo>
                  <a:cubicBezTo>
                    <a:pt x="1210929" y="0"/>
                    <a:pt x="1231485" y="8514"/>
                    <a:pt x="1246640" y="23670"/>
                  </a:cubicBezTo>
                  <a:cubicBezTo>
                    <a:pt x="1261795" y="38825"/>
                    <a:pt x="1270309" y="59380"/>
                    <a:pt x="1270309" y="80813"/>
                  </a:cubicBezTo>
                  <a:lnTo>
                    <a:pt x="1270309" y="118702"/>
                  </a:lnTo>
                  <a:cubicBezTo>
                    <a:pt x="1270309" y="140135"/>
                    <a:pt x="1261795" y="160690"/>
                    <a:pt x="1246640" y="175846"/>
                  </a:cubicBezTo>
                  <a:cubicBezTo>
                    <a:pt x="1231485" y="191001"/>
                    <a:pt x="1210929" y="199515"/>
                    <a:pt x="1189496" y="199515"/>
                  </a:cubicBezTo>
                  <a:lnTo>
                    <a:pt x="80813" y="199515"/>
                  </a:lnTo>
                  <a:cubicBezTo>
                    <a:pt x="59380" y="199515"/>
                    <a:pt x="38825" y="191001"/>
                    <a:pt x="23670" y="175846"/>
                  </a:cubicBezTo>
                  <a:cubicBezTo>
                    <a:pt x="8514" y="160690"/>
                    <a:pt x="0" y="140135"/>
                    <a:pt x="0" y="118702"/>
                  </a:cubicBezTo>
                  <a:lnTo>
                    <a:pt x="0" y="80813"/>
                  </a:lnTo>
                  <a:cubicBezTo>
                    <a:pt x="0" y="59380"/>
                    <a:pt x="8514" y="38825"/>
                    <a:pt x="23670" y="23670"/>
                  </a:cubicBezTo>
                  <a:cubicBezTo>
                    <a:pt x="38825" y="8514"/>
                    <a:pt x="59380" y="0"/>
                    <a:pt x="80813" y="0"/>
                  </a:cubicBezTo>
                  <a:close/>
                </a:path>
              </a:pathLst>
            </a:custGeom>
            <a:solidFill>
              <a:srgbClr val="53297E"/>
            </a:solidFill>
            <a:ln w="28575" cap="rnd">
              <a:solidFill>
                <a:srgbClr val="000001"/>
              </a:solidFill>
              <a:prstDash val="solid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1270309" cy="228090"/>
            </a:xfrm>
            <a:prstGeom prst="rect">
              <a:avLst/>
            </a:prstGeom>
          </p:spPr>
          <p:txBody>
            <a:bodyPr lIns="69124" tIns="69124" rIns="69124" bIns="69124" rtlCol="0" anchor="ctr"/>
            <a:lstStyle/>
            <a:p>
              <a:pPr algn="ctr">
                <a:lnSpc>
                  <a:spcPts val="3891"/>
                </a:lnSpc>
              </a:pPr>
              <a:r>
                <a:rPr lang="en-US" sz="2993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Construction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249828" y="5004019"/>
            <a:ext cx="729317" cy="729317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D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69124" tIns="69124" rIns="69124" bIns="69124" rtlCol="0" anchor="ctr"/>
            <a:lstStyle/>
            <a:p>
              <a:pPr algn="ctr">
                <a:lnSpc>
                  <a:spcPts val="2653"/>
                </a:lnSpc>
              </a:pPr>
              <a:r>
                <a:rPr lang="en-US" sz="2041" b="1">
                  <a:solidFill>
                    <a:srgbClr val="53297E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B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7231191" y="5994847"/>
            <a:ext cx="4823206" cy="757534"/>
            <a:chOff x="0" y="0"/>
            <a:chExt cx="1270309" cy="19951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270309" cy="199515"/>
            </a:xfrm>
            <a:custGeom>
              <a:avLst/>
              <a:gdLst/>
              <a:ahLst/>
              <a:cxnLst/>
              <a:rect l="l" t="t" r="r" b="b"/>
              <a:pathLst>
                <a:path w="1270309" h="199515">
                  <a:moveTo>
                    <a:pt x="80813" y="0"/>
                  </a:moveTo>
                  <a:lnTo>
                    <a:pt x="1189496" y="0"/>
                  </a:lnTo>
                  <a:cubicBezTo>
                    <a:pt x="1210929" y="0"/>
                    <a:pt x="1231485" y="8514"/>
                    <a:pt x="1246640" y="23670"/>
                  </a:cubicBezTo>
                  <a:cubicBezTo>
                    <a:pt x="1261795" y="38825"/>
                    <a:pt x="1270309" y="59380"/>
                    <a:pt x="1270309" y="80813"/>
                  </a:cubicBezTo>
                  <a:lnTo>
                    <a:pt x="1270309" y="118702"/>
                  </a:lnTo>
                  <a:cubicBezTo>
                    <a:pt x="1270309" y="140135"/>
                    <a:pt x="1261795" y="160690"/>
                    <a:pt x="1246640" y="175846"/>
                  </a:cubicBezTo>
                  <a:cubicBezTo>
                    <a:pt x="1231485" y="191001"/>
                    <a:pt x="1210929" y="199515"/>
                    <a:pt x="1189496" y="199515"/>
                  </a:cubicBezTo>
                  <a:lnTo>
                    <a:pt x="80813" y="199515"/>
                  </a:lnTo>
                  <a:cubicBezTo>
                    <a:pt x="59380" y="199515"/>
                    <a:pt x="38825" y="191001"/>
                    <a:pt x="23670" y="175846"/>
                  </a:cubicBezTo>
                  <a:cubicBezTo>
                    <a:pt x="8514" y="160690"/>
                    <a:pt x="0" y="140135"/>
                    <a:pt x="0" y="118702"/>
                  </a:cubicBezTo>
                  <a:lnTo>
                    <a:pt x="0" y="80813"/>
                  </a:lnTo>
                  <a:cubicBezTo>
                    <a:pt x="0" y="59380"/>
                    <a:pt x="8514" y="38825"/>
                    <a:pt x="23670" y="23670"/>
                  </a:cubicBezTo>
                  <a:cubicBezTo>
                    <a:pt x="38825" y="8514"/>
                    <a:pt x="59380" y="0"/>
                    <a:pt x="80813" y="0"/>
                  </a:cubicBezTo>
                  <a:close/>
                </a:path>
              </a:pathLst>
            </a:custGeom>
            <a:solidFill>
              <a:srgbClr val="53297E"/>
            </a:solidFill>
            <a:ln w="28575" cap="rnd">
              <a:solidFill>
                <a:srgbClr val="000001"/>
              </a:solidFill>
              <a:prstDash val="solid"/>
              <a:round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1270309" cy="228090"/>
            </a:xfrm>
            <a:prstGeom prst="rect">
              <a:avLst/>
            </a:prstGeom>
          </p:spPr>
          <p:txBody>
            <a:bodyPr lIns="69124" tIns="69124" rIns="69124" bIns="69124" rtlCol="0" anchor="ctr"/>
            <a:lstStyle/>
            <a:p>
              <a:pPr algn="ctr">
                <a:lnSpc>
                  <a:spcPts val="3891"/>
                </a:lnSpc>
              </a:pPr>
              <a:r>
                <a:rPr lang="en-US" sz="2993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Creative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6249828" y="5994847"/>
            <a:ext cx="729317" cy="729317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D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69124" tIns="69124" rIns="69124" bIns="69124" rtlCol="0" anchor="ctr"/>
            <a:lstStyle/>
            <a:p>
              <a:pPr algn="ctr">
                <a:lnSpc>
                  <a:spcPts val="2653"/>
                </a:lnSpc>
              </a:pPr>
              <a:r>
                <a:rPr lang="en-US" sz="2041" b="1">
                  <a:solidFill>
                    <a:srgbClr val="53297E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C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7225783" y="7011597"/>
            <a:ext cx="4823206" cy="757534"/>
            <a:chOff x="0" y="0"/>
            <a:chExt cx="1270309" cy="199515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270309" cy="199515"/>
            </a:xfrm>
            <a:custGeom>
              <a:avLst/>
              <a:gdLst/>
              <a:ahLst/>
              <a:cxnLst/>
              <a:rect l="l" t="t" r="r" b="b"/>
              <a:pathLst>
                <a:path w="1270309" h="199515">
                  <a:moveTo>
                    <a:pt x="80813" y="0"/>
                  </a:moveTo>
                  <a:lnTo>
                    <a:pt x="1189496" y="0"/>
                  </a:lnTo>
                  <a:cubicBezTo>
                    <a:pt x="1210929" y="0"/>
                    <a:pt x="1231485" y="8514"/>
                    <a:pt x="1246640" y="23670"/>
                  </a:cubicBezTo>
                  <a:cubicBezTo>
                    <a:pt x="1261795" y="38825"/>
                    <a:pt x="1270309" y="59380"/>
                    <a:pt x="1270309" y="80813"/>
                  </a:cubicBezTo>
                  <a:lnTo>
                    <a:pt x="1270309" y="118702"/>
                  </a:lnTo>
                  <a:cubicBezTo>
                    <a:pt x="1270309" y="140135"/>
                    <a:pt x="1261795" y="160690"/>
                    <a:pt x="1246640" y="175846"/>
                  </a:cubicBezTo>
                  <a:cubicBezTo>
                    <a:pt x="1231485" y="191001"/>
                    <a:pt x="1210929" y="199515"/>
                    <a:pt x="1189496" y="199515"/>
                  </a:cubicBezTo>
                  <a:lnTo>
                    <a:pt x="80813" y="199515"/>
                  </a:lnTo>
                  <a:cubicBezTo>
                    <a:pt x="59380" y="199515"/>
                    <a:pt x="38825" y="191001"/>
                    <a:pt x="23670" y="175846"/>
                  </a:cubicBezTo>
                  <a:cubicBezTo>
                    <a:pt x="8514" y="160690"/>
                    <a:pt x="0" y="140135"/>
                    <a:pt x="0" y="118702"/>
                  </a:cubicBezTo>
                  <a:lnTo>
                    <a:pt x="0" y="80813"/>
                  </a:lnTo>
                  <a:cubicBezTo>
                    <a:pt x="0" y="59380"/>
                    <a:pt x="8514" y="38825"/>
                    <a:pt x="23670" y="23670"/>
                  </a:cubicBezTo>
                  <a:cubicBezTo>
                    <a:pt x="38825" y="8514"/>
                    <a:pt x="59380" y="0"/>
                    <a:pt x="80813" y="0"/>
                  </a:cubicBezTo>
                  <a:close/>
                </a:path>
              </a:pathLst>
            </a:custGeom>
            <a:solidFill>
              <a:srgbClr val="53297E"/>
            </a:solidFill>
            <a:ln w="28575" cap="rnd">
              <a:solidFill>
                <a:srgbClr val="000001"/>
              </a:solidFill>
              <a:prstDash val="solid"/>
              <a:round/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1270309" cy="228090"/>
            </a:xfrm>
            <a:prstGeom prst="rect">
              <a:avLst/>
            </a:prstGeom>
          </p:spPr>
          <p:txBody>
            <a:bodyPr lIns="69124" tIns="69124" rIns="69124" bIns="69124" rtlCol="0" anchor="ctr"/>
            <a:lstStyle/>
            <a:p>
              <a:pPr algn="ctr">
                <a:lnSpc>
                  <a:spcPts val="3891"/>
                </a:lnSpc>
              </a:pPr>
              <a:r>
                <a:rPr lang="en-US" sz="2993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Finance and Insurance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6249828" y="7011597"/>
            <a:ext cx="729317" cy="729317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D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31" name="TextBox 31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69124" tIns="69124" rIns="69124" bIns="69124" rtlCol="0" anchor="ctr"/>
            <a:lstStyle/>
            <a:p>
              <a:pPr algn="ctr">
                <a:lnSpc>
                  <a:spcPts val="2653"/>
                </a:lnSpc>
              </a:pPr>
              <a:r>
                <a:rPr lang="en-US" sz="2041" b="1">
                  <a:solidFill>
                    <a:srgbClr val="53297E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D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-517192" y="8949158"/>
            <a:ext cx="19338407" cy="1788866"/>
            <a:chOff x="0" y="0"/>
            <a:chExt cx="5093243" cy="471142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5093243" cy="471142"/>
            </a:xfrm>
            <a:custGeom>
              <a:avLst/>
              <a:gdLst/>
              <a:ahLst/>
              <a:cxnLst/>
              <a:rect l="l" t="t" r="r" b="b"/>
              <a:pathLst>
                <a:path w="5093243" h="471142">
                  <a:moveTo>
                    <a:pt x="20156" y="0"/>
                  </a:moveTo>
                  <a:lnTo>
                    <a:pt x="5073087" y="0"/>
                  </a:lnTo>
                  <a:cubicBezTo>
                    <a:pt x="5078433" y="0"/>
                    <a:pt x="5083559" y="2124"/>
                    <a:pt x="5087339" y="5903"/>
                  </a:cubicBezTo>
                  <a:cubicBezTo>
                    <a:pt x="5091119" y="9683"/>
                    <a:pt x="5093243" y="14810"/>
                    <a:pt x="5093243" y="20156"/>
                  </a:cubicBezTo>
                  <a:lnTo>
                    <a:pt x="5093243" y="450986"/>
                  </a:lnTo>
                  <a:cubicBezTo>
                    <a:pt x="5093243" y="456331"/>
                    <a:pt x="5091119" y="461458"/>
                    <a:pt x="5087339" y="465238"/>
                  </a:cubicBezTo>
                  <a:cubicBezTo>
                    <a:pt x="5083559" y="469018"/>
                    <a:pt x="5078433" y="471142"/>
                    <a:pt x="5073087" y="471142"/>
                  </a:cubicBezTo>
                  <a:lnTo>
                    <a:pt x="20156" y="471142"/>
                  </a:lnTo>
                  <a:cubicBezTo>
                    <a:pt x="14810" y="471142"/>
                    <a:pt x="9683" y="469018"/>
                    <a:pt x="5903" y="465238"/>
                  </a:cubicBezTo>
                  <a:cubicBezTo>
                    <a:pt x="2124" y="461458"/>
                    <a:pt x="0" y="456331"/>
                    <a:pt x="0" y="450986"/>
                  </a:cubicBezTo>
                  <a:lnTo>
                    <a:pt x="0" y="20156"/>
                  </a:lnTo>
                  <a:cubicBezTo>
                    <a:pt x="0" y="14810"/>
                    <a:pt x="2124" y="9683"/>
                    <a:pt x="5903" y="5903"/>
                  </a:cubicBezTo>
                  <a:cubicBezTo>
                    <a:pt x="9683" y="2124"/>
                    <a:pt x="14810" y="0"/>
                    <a:pt x="20156" y="0"/>
                  </a:cubicBezTo>
                  <a:close/>
                </a:path>
              </a:pathLst>
            </a:custGeom>
            <a:solidFill>
              <a:srgbClr val="53297E"/>
            </a:solidFill>
            <a:ln w="28575" cap="rnd">
              <a:solidFill>
                <a:srgbClr val="000001"/>
              </a:solidFill>
              <a:prstDash val="solid"/>
              <a:round/>
            </a:ln>
          </p:spPr>
        </p:sp>
        <p:sp>
          <p:nvSpPr>
            <p:cNvPr id="34" name="TextBox 34"/>
            <p:cNvSpPr txBox="1"/>
            <p:nvPr/>
          </p:nvSpPr>
          <p:spPr>
            <a:xfrm>
              <a:off x="0" y="-123825"/>
              <a:ext cx="5093243" cy="594967"/>
            </a:xfrm>
            <a:prstGeom prst="rect">
              <a:avLst/>
            </a:prstGeom>
          </p:spPr>
          <p:txBody>
            <a:bodyPr lIns="69124" tIns="69124" rIns="69124" bIns="69124" rtlCol="0" anchor="ctr"/>
            <a:lstStyle/>
            <a:p>
              <a:pPr marL="0" lvl="0" indent="0" algn="ctr">
                <a:lnSpc>
                  <a:spcPts val="4245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A3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97815" y="629564"/>
            <a:ext cx="6692370" cy="1279800"/>
            <a:chOff x="0" y="0"/>
            <a:chExt cx="1762600" cy="3370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62600" cy="337067"/>
            </a:xfrm>
            <a:custGeom>
              <a:avLst/>
              <a:gdLst/>
              <a:ahLst/>
              <a:cxnLst/>
              <a:rect l="l" t="t" r="r" b="b"/>
              <a:pathLst>
                <a:path w="1762600" h="337067">
                  <a:moveTo>
                    <a:pt x="58242" y="0"/>
                  </a:moveTo>
                  <a:lnTo>
                    <a:pt x="1704357" y="0"/>
                  </a:lnTo>
                  <a:cubicBezTo>
                    <a:pt x="1736524" y="0"/>
                    <a:pt x="1762600" y="26076"/>
                    <a:pt x="1762600" y="58242"/>
                  </a:cubicBezTo>
                  <a:lnTo>
                    <a:pt x="1762600" y="278825"/>
                  </a:lnTo>
                  <a:cubicBezTo>
                    <a:pt x="1762600" y="310991"/>
                    <a:pt x="1736524" y="337067"/>
                    <a:pt x="1704357" y="337067"/>
                  </a:cubicBezTo>
                  <a:lnTo>
                    <a:pt x="58242" y="337067"/>
                  </a:lnTo>
                  <a:cubicBezTo>
                    <a:pt x="26076" y="337067"/>
                    <a:pt x="0" y="310991"/>
                    <a:pt x="0" y="278825"/>
                  </a:cubicBezTo>
                  <a:lnTo>
                    <a:pt x="0" y="58242"/>
                  </a:lnTo>
                  <a:cubicBezTo>
                    <a:pt x="0" y="26076"/>
                    <a:pt x="26076" y="0"/>
                    <a:pt x="58242" y="0"/>
                  </a:cubicBezTo>
                  <a:close/>
                </a:path>
              </a:pathLst>
            </a:custGeom>
            <a:solidFill>
              <a:srgbClr val="F2A424"/>
            </a:solidFill>
            <a:ln w="28575" cap="rnd">
              <a:solidFill>
                <a:srgbClr val="000001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762600" cy="394217"/>
            </a:xfrm>
            <a:prstGeom prst="rect">
              <a:avLst/>
            </a:prstGeom>
          </p:spPr>
          <p:txBody>
            <a:bodyPr lIns="69124" tIns="69124" rIns="69124" bIns="69124" rtlCol="0" anchor="ctr"/>
            <a:lstStyle/>
            <a:p>
              <a:pPr algn="ctr">
                <a:lnSpc>
                  <a:spcPts val="7252"/>
                </a:lnSpc>
              </a:pPr>
              <a:r>
                <a:rPr lang="en-US" sz="5578" b="1">
                  <a:solidFill>
                    <a:srgbClr val="000001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Quiz Time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604037" y="2870807"/>
            <a:ext cx="11079926" cy="722318"/>
            <a:chOff x="0" y="0"/>
            <a:chExt cx="2918170" cy="1902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918170" cy="190240"/>
            </a:xfrm>
            <a:custGeom>
              <a:avLst/>
              <a:gdLst/>
              <a:ahLst/>
              <a:cxnLst/>
              <a:rect l="l" t="t" r="r" b="b"/>
              <a:pathLst>
                <a:path w="2918170" h="190240">
                  <a:moveTo>
                    <a:pt x="35179" y="0"/>
                  </a:moveTo>
                  <a:lnTo>
                    <a:pt x="2882991" y="0"/>
                  </a:lnTo>
                  <a:cubicBezTo>
                    <a:pt x="2892321" y="0"/>
                    <a:pt x="2901269" y="3706"/>
                    <a:pt x="2907866" y="10304"/>
                  </a:cubicBezTo>
                  <a:cubicBezTo>
                    <a:pt x="2914463" y="16901"/>
                    <a:pt x="2918170" y="25849"/>
                    <a:pt x="2918170" y="35179"/>
                  </a:cubicBezTo>
                  <a:lnTo>
                    <a:pt x="2918170" y="155062"/>
                  </a:lnTo>
                  <a:cubicBezTo>
                    <a:pt x="2918170" y="174490"/>
                    <a:pt x="2902420" y="190240"/>
                    <a:pt x="2882991" y="190240"/>
                  </a:cubicBezTo>
                  <a:lnTo>
                    <a:pt x="35179" y="190240"/>
                  </a:lnTo>
                  <a:cubicBezTo>
                    <a:pt x="15750" y="190240"/>
                    <a:pt x="0" y="174490"/>
                    <a:pt x="0" y="155062"/>
                  </a:cubicBezTo>
                  <a:lnTo>
                    <a:pt x="0" y="35179"/>
                  </a:lnTo>
                  <a:cubicBezTo>
                    <a:pt x="0" y="15750"/>
                    <a:pt x="15750" y="0"/>
                    <a:pt x="35179" y="0"/>
                  </a:cubicBezTo>
                  <a:close/>
                </a:path>
              </a:pathLst>
            </a:custGeom>
            <a:solidFill>
              <a:srgbClr val="FFF8ED"/>
            </a:solidFill>
            <a:ln w="28575" cap="rnd">
              <a:solidFill>
                <a:srgbClr val="000001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918170" cy="228340"/>
            </a:xfrm>
            <a:prstGeom prst="rect">
              <a:avLst/>
            </a:prstGeom>
          </p:spPr>
          <p:txBody>
            <a:bodyPr lIns="69124" tIns="69124" rIns="69124" bIns="69124" rtlCol="0" anchor="ctr"/>
            <a:lstStyle/>
            <a:p>
              <a:pPr algn="ctr">
                <a:lnSpc>
                  <a:spcPts val="3537"/>
                </a:lnSpc>
              </a:pPr>
              <a:r>
                <a:rPr lang="en-US" sz="2721" b="1">
                  <a:solidFill>
                    <a:srgbClr val="000001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Which of these is NOT one of Cornwall’s top industries?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225783" y="4039112"/>
            <a:ext cx="4823206" cy="757534"/>
            <a:chOff x="0" y="0"/>
            <a:chExt cx="1270309" cy="19951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70309" cy="199515"/>
            </a:xfrm>
            <a:custGeom>
              <a:avLst/>
              <a:gdLst/>
              <a:ahLst/>
              <a:cxnLst/>
              <a:rect l="l" t="t" r="r" b="b"/>
              <a:pathLst>
                <a:path w="1270309" h="199515">
                  <a:moveTo>
                    <a:pt x="80813" y="0"/>
                  </a:moveTo>
                  <a:lnTo>
                    <a:pt x="1189496" y="0"/>
                  </a:lnTo>
                  <a:cubicBezTo>
                    <a:pt x="1210929" y="0"/>
                    <a:pt x="1231485" y="8514"/>
                    <a:pt x="1246640" y="23670"/>
                  </a:cubicBezTo>
                  <a:cubicBezTo>
                    <a:pt x="1261795" y="38825"/>
                    <a:pt x="1270309" y="59380"/>
                    <a:pt x="1270309" y="80813"/>
                  </a:cubicBezTo>
                  <a:lnTo>
                    <a:pt x="1270309" y="118702"/>
                  </a:lnTo>
                  <a:cubicBezTo>
                    <a:pt x="1270309" y="140135"/>
                    <a:pt x="1261795" y="160690"/>
                    <a:pt x="1246640" y="175846"/>
                  </a:cubicBezTo>
                  <a:cubicBezTo>
                    <a:pt x="1231485" y="191001"/>
                    <a:pt x="1210929" y="199515"/>
                    <a:pt x="1189496" y="199515"/>
                  </a:cubicBezTo>
                  <a:lnTo>
                    <a:pt x="80813" y="199515"/>
                  </a:lnTo>
                  <a:cubicBezTo>
                    <a:pt x="59380" y="199515"/>
                    <a:pt x="38825" y="191001"/>
                    <a:pt x="23670" y="175846"/>
                  </a:cubicBezTo>
                  <a:cubicBezTo>
                    <a:pt x="8514" y="160690"/>
                    <a:pt x="0" y="140135"/>
                    <a:pt x="0" y="118702"/>
                  </a:cubicBezTo>
                  <a:lnTo>
                    <a:pt x="0" y="80813"/>
                  </a:lnTo>
                  <a:cubicBezTo>
                    <a:pt x="0" y="59380"/>
                    <a:pt x="8514" y="38825"/>
                    <a:pt x="23670" y="23670"/>
                  </a:cubicBezTo>
                  <a:cubicBezTo>
                    <a:pt x="38825" y="8514"/>
                    <a:pt x="59380" y="0"/>
                    <a:pt x="80813" y="0"/>
                  </a:cubicBezTo>
                  <a:close/>
                </a:path>
              </a:pathLst>
            </a:custGeom>
            <a:solidFill>
              <a:srgbClr val="53297E"/>
            </a:solidFill>
            <a:ln w="28575" cap="rnd">
              <a:solidFill>
                <a:srgbClr val="000001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1270309" cy="228090"/>
            </a:xfrm>
            <a:prstGeom prst="rect">
              <a:avLst/>
            </a:prstGeom>
          </p:spPr>
          <p:txBody>
            <a:bodyPr lIns="69124" tIns="69124" rIns="69124" bIns="69124" rtlCol="0" anchor="ctr"/>
            <a:lstStyle/>
            <a:p>
              <a:pPr algn="ctr">
                <a:lnSpc>
                  <a:spcPts val="3891"/>
                </a:lnSpc>
              </a:pPr>
              <a:r>
                <a:rPr lang="en-US" sz="2993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Data &amp; Space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244419" y="4039112"/>
            <a:ext cx="729317" cy="729317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D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69124" tIns="69124" rIns="69124" bIns="69124" rtlCol="0" anchor="ctr"/>
            <a:lstStyle/>
            <a:p>
              <a:pPr algn="ctr">
                <a:lnSpc>
                  <a:spcPts val="2653"/>
                </a:lnSpc>
              </a:pPr>
              <a:r>
                <a:rPr lang="en-US" sz="2041" b="1">
                  <a:solidFill>
                    <a:srgbClr val="53297E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A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231191" y="5004019"/>
            <a:ext cx="4823206" cy="757534"/>
            <a:chOff x="0" y="0"/>
            <a:chExt cx="1270309" cy="19951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270309" cy="199515"/>
            </a:xfrm>
            <a:custGeom>
              <a:avLst/>
              <a:gdLst/>
              <a:ahLst/>
              <a:cxnLst/>
              <a:rect l="l" t="t" r="r" b="b"/>
              <a:pathLst>
                <a:path w="1270309" h="199515">
                  <a:moveTo>
                    <a:pt x="80813" y="0"/>
                  </a:moveTo>
                  <a:lnTo>
                    <a:pt x="1189496" y="0"/>
                  </a:lnTo>
                  <a:cubicBezTo>
                    <a:pt x="1210929" y="0"/>
                    <a:pt x="1231485" y="8514"/>
                    <a:pt x="1246640" y="23670"/>
                  </a:cubicBezTo>
                  <a:cubicBezTo>
                    <a:pt x="1261795" y="38825"/>
                    <a:pt x="1270309" y="59380"/>
                    <a:pt x="1270309" y="80813"/>
                  </a:cubicBezTo>
                  <a:lnTo>
                    <a:pt x="1270309" y="118702"/>
                  </a:lnTo>
                  <a:cubicBezTo>
                    <a:pt x="1270309" y="140135"/>
                    <a:pt x="1261795" y="160690"/>
                    <a:pt x="1246640" y="175846"/>
                  </a:cubicBezTo>
                  <a:cubicBezTo>
                    <a:pt x="1231485" y="191001"/>
                    <a:pt x="1210929" y="199515"/>
                    <a:pt x="1189496" y="199515"/>
                  </a:cubicBezTo>
                  <a:lnTo>
                    <a:pt x="80813" y="199515"/>
                  </a:lnTo>
                  <a:cubicBezTo>
                    <a:pt x="59380" y="199515"/>
                    <a:pt x="38825" y="191001"/>
                    <a:pt x="23670" y="175846"/>
                  </a:cubicBezTo>
                  <a:cubicBezTo>
                    <a:pt x="8514" y="160690"/>
                    <a:pt x="0" y="140135"/>
                    <a:pt x="0" y="118702"/>
                  </a:cubicBezTo>
                  <a:lnTo>
                    <a:pt x="0" y="80813"/>
                  </a:lnTo>
                  <a:cubicBezTo>
                    <a:pt x="0" y="59380"/>
                    <a:pt x="8514" y="38825"/>
                    <a:pt x="23670" y="23670"/>
                  </a:cubicBezTo>
                  <a:cubicBezTo>
                    <a:pt x="38825" y="8514"/>
                    <a:pt x="59380" y="0"/>
                    <a:pt x="80813" y="0"/>
                  </a:cubicBezTo>
                  <a:close/>
                </a:path>
              </a:pathLst>
            </a:custGeom>
            <a:solidFill>
              <a:srgbClr val="53297E"/>
            </a:solidFill>
            <a:ln w="28575" cap="rnd">
              <a:solidFill>
                <a:srgbClr val="000001"/>
              </a:solidFill>
              <a:prstDash val="solid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1270309" cy="228090"/>
            </a:xfrm>
            <a:prstGeom prst="rect">
              <a:avLst/>
            </a:prstGeom>
          </p:spPr>
          <p:txBody>
            <a:bodyPr lIns="69124" tIns="69124" rIns="69124" bIns="69124" rtlCol="0" anchor="ctr"/>
            <a:lstStyle/>
            <a:p>
              <a:pPr algn="ctr">
                <a:lnSpc>
                  <a:spcPts val="3891"/>
                </a:lnSpc>
              </a:pPr>
              <a:r>
                <a:rPr lang="en-US" sz="2993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Construction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249828" y="5004019"/>
            <a:ext cx="729317" cy="729317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D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69124" tIns="69124" rIns="69124" bIns="69124" rtlCol="0" anchor="ctr"/>
            <a:lstStyle/>
            <a:p>
              <a:pPr algn="ctr">
                <a:lnSpc>
                  <a:spcPts val="2653"/>
                </a:lnSpc>
              </a:pPr>
              <a:r>
                <a:rPr lang="en-US" sz="2041" b="1">
                  <a:solidFill>
                    <a:srgbClr val="53297E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B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7231191" y="5994847"/>
            <a:ext cx="4823206" cy="757534"/>
            <a:chOff x="0" y="0"/>
            <a:chExt cx="1270309" cy="19951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270309" cy="199515"/>
            </a:xfrm>
            <a:custGeom>
              <a:avLst/>
              <a:gdLst/>
              <a:ahLst/>
              <a:cxnLst/>
              <a:rect l="l" t="t" r="r" b="b"/>
              <a:pathLst>
                <a:path w="1270309" h="199515">
                  <a:moveTo>
                    <a:pt x="80813" y="0"/>
                  </a:moveTo>
                  <a:lnTo>
                    <a:pt x="1189496" y="0"/>
                  </a:lnTo>
                  <a:cubicBezTo>
                    <a:pt x="1210929" y="0"/>
                    <a:pt x="1231485" y="8514"/>
                    <a:pt x="1246640" y="23670"/>
                  </a:cubicBezTo>
                  <a:cubicBezTo>
                    <a:pt x="1261795" y="38825"/>
                    <a:pt x="1270309" y="59380"/>
                    <a:pt x="1270309" y="80813"/>
                  </a:cubicBezTo>
                  <a:lnTo>
                    <a:pt x="1270309" y="118702"/>
                  </a:lnTo>
                  <a:cubicBezTo>
                    <a:pt x="1270309" y="140135"/>
                    <a:pt x="1261795" y="160690"/>
                    <a:pt x="1246640" y="175846"/>
                  </a:cubicBezTo>
                  <a:cubicBezTo>
                    <a:pt x="1231485" y="191001"/>
                    <a:pt x="1210929" y="199515"/>
                    <a:pt x="1189496" y="199515"/>
                  </a:cubicBezTo>
                  <a:lnTo>
                    <a:pt x="80813" y="199515"/>
                  </a:lnTo>
                  <a:cubicBezTo>
                    <a:pt x="59380" y="199515"/>
                    <a:pt x="38825" y="191001"/>
                    <a:pt x="23670" y="175846"/>
                  </a:cubicBezTo>
                  <a:cubicBezTo>
                    <a:pt x="8514" y="160690"/>
                    <a:pt x="0" y="140135"/>
                    <a:pt x="0" y="118702"/>
                  </a:cubicBezTo>
                  <a:lnTo>
                    <a:pt x="0" y="80813"/>
                  </a:lnTo>
                  <a:cubicBezTo>
                    <a:pt x="0" y="59380"/>
                    <a:pt x="8514" y="38825"/>
                    <a:pt x="23670" y="23670"/>
                  </a:cubicBezTo>
                  <a:cubicBezTo>
                    <a:pt x="38825" y="8514"/>
                    <a:pt x="59380" y="0"/>
                    <a:pt x="80813" y="0"/>
                  </a:cubicBezTo>
                  <a:close/>
                </a:path>
              </a:pathLst>
            </a:custGeom>
            <a:solidFill>
              <a:srgbClr val="53297E"/>
            </a:solidFill>
            <a:ln w="28575" cap="rnd">
              <a:solidFill>
                <a:srgbClr val="000001"/>
              </a:solidFill>
              <a:prstDash val="solid"/>
              <a:round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1270309" cy="228090"/>
            </a:xfrm>
            <a:prstGeom prst="rect">
              <a:avLst/>
            </a:prstGeom>
          </p:spPr>
          <p:txBody>
            <a:bodyPr lIns="69124" tIns="69124" rIns="69124" bIns="69124" rtlCol="0" anchor="ctr"/>
            <a:lstStyle/>
            <a:p>
              <a:pPr algn="ctr">
                <a:lnSpc>
                  <a:spcPts val="3891"/>
                </a:lnSpc>
              </a:pPr>
              <a:r>
                <a:rPr lang="en-US" sz="2993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Creative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6249828" y="5994847"/>
            <a:ext cx="729317" cy="729317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8ED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69124" tIns="69124" rIns="69124" bIns="69124" rtlCol="0" anchor="ctr"/>
            <a:lstStyle/>
            <a:p>
              <a:pPr algn="ctr">
                <a:lnSpc>
                  <a:spcPts val="2653"/>
                </a:lnSpc>
              </a:pPr>
              <a:r>
                <a:rPr lang="en-US" sz="2041" b="1">
                  <a:solidFill>
                    <a:srgbClr val="53297E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C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7225783" y="7011597"/>
            <a:ext cx="4823206" cy="757534"/>
            <a:chOff x="0" y="0"/>
            <a:chExt cx="1270309" cy="199515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270309" cy="199515"/>
            </a:xfrm>
            <a:custGeom>
              <a:avLst/>
              <a:gdLst/>
              <a:ahLst/>
              <a:cxnLst/>
              <a:rect l="l" t="t" r="r" b="b"/>
              <a:pathLst>
                <a:path w="1270309" h="199515">
                  <a:moveTo>
                    <a:pt x="80813" y="0"/>
                  </a:moveTo>
                  <a:lnTo>
                    <a:pt x="1189496" y="0"/>
                  </a:lnTo>
                  <a:cubicBezTo>
                    <a:pt x="1210929" y="0"/>
                    <a:pt x="1231485" y="8514"/>
                    <a:pt x="1246640" y="23670"/>
                  </a:cubicBezTo>
                  <a:cubicBezTo>
                    <a:pt x="1261795" y="38825"/>
                    <a:pt x="1270309" y="59380"/>
                    <a:pt x="1270309" y="80813"/>
                  </a:cubicBezTo>
                  <a:lnTo>
                    <a:pt x="1270309" y="118702"/>
                  </a:lnTo>
                  <a:cubicBezTo>
                    <a:pt x="1270309" y="140135"/>
                    <a:pt x="1261795" y="160690"/>
                    <a:pt x="1246640" y="175846"/>
                  </a:cubicBezTo>
                  <a:cubicBezTo>
                    <a:pt x="1231485" y="191001"/>
                    <a:pt x="1210929" y="199515"/>
                    <a:pt x="1189496" y="199515"/>
                  </a:cubicBezTo>
                  <a:lnTo>
                    <a:pt x="80813" y="199515"/>
                  </a:lnTo>
                  <a:cubicBezTo>
                    <a:pt x="59380" y="199515"/>
                    <a:pt x="38825" y="191001"/>
                    <a:pt x="23670" y="175846"/>
                  </a:cubicBezTo>
                  <a:cubicBezTo>
                    <a:pt x="8514" y="160690"/>
                    <a:pt x="0" y="140135"/>
                    <a:pt x="0" y="118702"/>
                  </a:cubicBezTo>
                  <a:lnTo>
                    <a:pt x="0" y="80813"/>
                  </a:lnTo>
                  <a:cubicBezTo>
                    <a:pt x="0" y="59380"/>
                    <a:pt x="8514" y="38825"/>
                    <a:pt x="23670" y="23670"/>
                  </a:cubicBezTo>
                  <a:cubicBezTo>
                    <a:pt x="38825" y="8514"/>
                    <a:pt x="59380" y="0"/>
                    <a:pt x="80813" y="0"/>
                  </a:cubicBezTo>
                  <a:close/>
                </a:path>
              </a:pathLst>
            </a:custGeom>
            <a:solidFill>
              <a:srgbClr val="F2A424"/>
            </a:solidFill>
            <a:ln w="28575" cap="rnd">
              <a:solidFill>
                <a:srgbClr val="000001"/>
              </a:solidFill>
              <a:prstDash val="solid"/>
              <a:round/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1270309" cy="228090"/>
            </a:xfrm>
            <a:prstGeom prst="rect">
              <a:avLst/>
            </a:prstGeom>
          </p:spPr>
          <p:txBody>
            <a:bodyPr lIns="69124" tIns="69124" rIns="69124" bIns="69124" rtlCol="0" anchor="ctr"/>
            <a:lstStyle/>
            <a:p>
              <a:pPr algn="ctr">
                <a:lnSpc>
                  <a:spcPts val="3891"/>
                </a:lnSpc>
              </a:pPr>
              <a:r>
                <a:rPr lang="en-US" sz="2993" b="1">
                  <a:solidFill>
                    <a:srgbClr val="000000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Finance and Insurance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-356957" y="8949158"/>
            <a:ext cx="19049985" cy="1788866"/>
            <a:chOff x="0" y="0"/>
            <a:chExt cx="5017280" cy="471142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5017280" cy="471142"/>
            </a:xfrm>
            <a:custGeom>
              <a:avLst/>
              <a:gdLst/>
              <a:ahLst/>
              <a:cxnLst/>
              <a:rect l="l" t="t" r="r" b="b"/>
              <a:pathLst>
                <a:path w="5017280" h="471142">
                  <a:moveTo>
                    <a:pt x="20461" y="0"/>
                  </a:moveTo>
                  <a:lnTo>
                    <a:pt x="4996819" y="0"/>
                  </a:lnTo>
                  <a:cubicBezTo>
                    <a:pt x="5008119" y="0"/>
                    <a:pt x="5017280" y="9161"/>
                    <a:pt x="5017280" y="20461"/>
                  </a:cubicBezTo>
                  <a:lnTo>
                    <a:pt x="5017280" y="450681"/>
                  </a:lnTo>
                  <a:cubicBezTo>
                    <a:pt x="5017280" y="461981"/>
                    <a:pt x="5008119" y="471142"/>
                    <a:pt x="4996819" y="471142"/>
                  </a:cubicBezTo>
                  <a:lnTo>
                    <a:pt x="20461" y="471142"/>
                  </a:lnTo>
                  <a:cubicBezTo>
                    <a:pt x="9161" y="471142"/>
                    <a:pt x="0" y="461981"/>
                    <a:pt x="0" y="450681"/>
                  </a:cubicBezTo>
                  <a:lnTo>
                    <a:pt x="0" y="20461"/>
                  </a:lnTo>
                  <a:cubicBezTo>
                    <a:pt x="0" y="9161"/>
                    <a:pt x="9161" y="0"/>
                    <a:pt x="20461" y="0"/>
                  </a:cubicBezTo>
                  <a:close/>
                </a:path>
              </a:pathLst>
            </a:custGeom>
            <a:solidFill>
              <a:srgbClr val="53297E"/>
            </a:solidFill>
            <a:ln w="28575" cap="rnd">
              <a:solidFill>
                <a:srgbClr val="000001"/>
              </a:solidFill>
              <a:prstDash val="solid"/>
              <a:round/>
            </a:ln>
          </p:spPr>
        </p:sp>
        <p:sp>
          <p:nvSpPr>
            <p:cNvPr id="31" name="TextBox 31"/>
            <p:cNvSpPr txBox="1"/>
            <p:nvPr/>
          </p:nvSpPr>
          <p:spPr>
            <a:xfrm>
              <a:off x="0" y="-123825"/>
              <a:ext cx="5017280" cy="594967"/>
            </a:xfrm>
            <a:prstGeom prst="rect">
              <a:avLst/>
            </a:prstGeom>
          </p:spPr>
          <p:txBody>
            <a:bodyPr lIns="69124" tIns="69124" rIns="69124" bIns="69124" rtlCol="0" anchor="ctr"/>
            <a:lstStyle/>
            <a:p>
              <a:pPr marL="0" lvl="0" indent="0" algn="ctr">
                <a:lnSpc>
                  <a:spcPts val="4245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2" name="Freeform 32"/>
          <p:cNvSpPr/>
          <p:nvPr/>
        </p:nvSpPr>
        <p:spPr>
          <a:xfrm>
            <a:off x="6244419" y="7011597"/>
            <a:ext cx="701913" cy="701913"/>
          </a:xfrm>
          <a:custGeom>
            <a:avLst/>
            <a:gdLst/>
            <a:ahLst/>
            <a:cxnLst/>
            <a:rect l="l" t="t" r="r" b="b"/>
            <a:pathLst>
              <a:path w="701913" h="701913">
                <a:moveTo>
                  <a:pt x="0" y="0"/>
                </a:moveTo>
                <a:lnTo>
                  <a:pt x="701914" y="0"/>
                </a:lnTo>
                <a:lnTo>
                  <a:pt x="701914" y="701914"/>
                </a:lnTo>
                <a:lnTo>
                  <a:pt x="0" y="7019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46e8d53-57c8-4161-a1ae-28a6a0b5bb06" xsi:nil="true"/>
    <lcf76f155ced4ddcb4097134ff3c332f xmlns="c0947f1e-d5c2-4f26-bf27-8bb9b4acc06b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F00F6E98FE474DAC6547273910CFA9" ma:contentTypeVersion="18" ma:contentTypeDescription="Create a new document." ma:contentTypeScope="" ma:versionID="df6236bd99a0e23c9b84d769bde49dc2">
  <xsd:schema xmlns:xsd="http://www.w3.org/2001/XMLSchema" xmlns:xs="http://www.w3.org/2001/XMLSchema" xmlns:p="http://schemas.microsoft.com/office/2006/metadata/properties" xmlns:ns2="c0947f1e-d5c2-4f26-bf27-8bb9b4acc06b" xmlns:ns3="546e8d53-57c8-4161-a1ae-28a6a0b5bb06" targetNamespace="http://schemas.microsoft.com/office/2006/metadata/properties" ma:root="true" ma:fieldsID="fc3853503e15659a7a1a576fa12603d3" ns2:_="" ns3:_="">
    <xsd:import namespace="c0947f1e-d5c2-4f26-bf27-8bb9b4acc06b"/>
    <xsd:import namespace="546e8d53-57c8-4161-a1ae-28a6a0b5bb0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947f1e-d5c2-4f26-bf27-8bb9b4acc06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77c90291-2594-48be-ac1a-25f8367789b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6e8d53-57c8-4161-a1ae-28a6a0b5bb06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80250d7-5646-4aca-bfa6-0ee2b0a9c9ec}" ma:internalName="TaxCatchAll" ma:showField="CatchAllData" ma:web="546e8d53-57c8-4161-a1ae-28a6a0b5bb0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DF3397C-8432-437B-95FC-F18852C05D3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653D8B2-6F63-4D4D-BEA6-9AE78DECA922}">
  <ds:schemaRefs>
    <ds:schemaRef ds:uri="http://schemas.microsoft.com/office/2006/metadata/properties"/>
    <ds:schemaRef ds:uri="http://schemas.microsoft.com/office/infopath/2007/PartnerControls"/>
    <ds:schemaRef ds:uri="546e8d53-57c8-4161-a1ae-28a6a0b5bb06"/>
    <ds:schemaRef ds:uri="c0947f1e-d5c2-4f26-bf27-8bb9b4acc06b"/>
  </ds:schemaRefs>
</ds:datastoreItem>
</file>

<file path=customXml/itemProps3.xml><?xml version="1.0" encoding="utf-8"?>
<ds:datastoreItem xmlns:ds="http://schemas.openxmlformats.org/officeDocument/2006/customXml" ds:itemID="{CEEDDB79-9F51-4284-AB1D-B42147CF444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0947f1e-d5c2-4f26-bf27-8bb9b4acc06b"/>
    <ds:schemaRef ds:uri="546e8d53-57c8-4161-a1ae-28a6a0b5bb0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1531</Words>
  <Application>Microsoft Office PowerPoint</Application>
  <PresentationFormat>Custom</PresentationFormat>
  <Paragraphs>188</Paragraphs>
  <Slides>26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Raleway Bold</vt:lpstr>
      <vt:lpstr>Raleway Italics</vt:lpstr>
      <vt:lpstr>Raleway</vt:lpstr>
      <vt:lpstr>Arial</vt:lpstr>
      <vt:lpstr>Raleway Heavy</vt:lpstr>
      <vt:lpstr>Raleway Bold Italics</vt:lpstr>
      <vt:lpstr>Open Sauce Bold</vt:lpstr>
      <vt:lpstr>Arimo Bold</vt:lpstr>
      <vt:lpstr>Calibri</vt:lpstr>
      <vt:lpstr>Open Sauce</vt:lpstr>
      <vt:lpstr>Open Sauce Italics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Cornwall Opps Lesson Plan: KS3</dc:title>
  <cp:lastModifiedBy>Elsie Peate</cp:lastModifiedBy>
  <cp:revision>3</cp:revision>
  <dcterms:created xsi:type="dcterms:W3CDTF">2006-08-16T00:00:00Z</dcterms:created>
  <dcterms:modified xsi:type="dcterms:W3CDTF">2025-03-11T12:58:34Z</dcterms:modified>
  <dc:identifier>DAGYOsXPRz4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0x010100AAF00F6E98FE474DAC6547273910CFA9</vt:lpwstr>
  </property>
  <property fmtid="{D5CDD505-2E9C-101B-9397-08002B2CF9AE}" pid="3" name="MSIP_Label_65bade86-969a-4cfc-8d70-99d1f0adeaba_Enabled">
    <vt:lpwstr>true</vt:lpwstr>
  </property>
  <property fmtid="{D5CDD505-2E9C-101B-9397-08002B2CF9AE}" pid="4" name="MSIP_Label_65bade86-969a-4cfc-8d70-99d1f0adeaba_SetDate">
    <vt:lpwstr>2025-03-11T12:52:38Z</vt:lpwstr>
  </property>
  <property fmtid="{D5CDD505-2E9C-101B-9397-08002B2CF9AE}" pid="5" name="MSIP_Label_65bade86-969a-4cfc-8d70-99d1f0adeaba_Method">
    <vt:lpwstr>Privileged</vt:lpwstr>
  </property>
  <property fmtid="{D5CDD505-2E9C-101B-9397-08002B2CF9AE}" pid="6" name="MSIP_Label_65bade86-969a-4cfc-8d70-99d1f0adeaba_Name">
    <vt:lpwstr>65bade86-969a-4cfc-8d70-99d1f0adeaba</vt:lpwstr>
  </property>
  <property fmtid="{D5CDD505-2E9C-101B-9397-08002B2CF9AE}" pid="7" name="MSIP_Label_65bade86-969a-4cfc-8d70-99d1f0adeaba_SiteId">
    <vt:lpwstr>efaa16aa-d1de-4d58-ba2e-2833fdfdd29f</vt:lpwstr>
  </property>
  <property fmtid="{D5CDD505-2E9C-101B-9397-08002B2CF9AE}" pid="8" name="MSIP_Label_65bade86-969a-4cfc-8d70-99d1f0adeaba_ActionId">
    <vt:lpwstr>a956b169-374d-42bc-bd87-4d4d3a1d139c</vt:lpwstr>
  </property>
  <property fmtid="{D5CDD505-2E9C-101B-9397-08002B2CF9AE}" pid="9" name="MSIP_Label_65bade86-969a-4cfc-8d70-99d1f0adeaba_ContentBits">
    <vt:lpwstr>1</vt:lpwstr>
  </property>
  <property fmtid="{D5CDD505-2E9C-101B-9397-08002B2CF9AE}" pid="10" name="ClassificationContentMarkingHeaderLocations">
    <vt:lpwstr>Office Theme:10</vt:lpwstr>
  </property>
  <property fmtid="{D5CDD505-2E9C-101B-9397-08002B2CF9AE}" pid="11" name="ClassificationContentMarkingHeaderText">
    <vt:lpwstr>Information Classification: CONTROLLED</vt:lpwstr>
  </property>
</Properties>
</file>